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7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9" r:id="rId3"/>
    <p:sldId id="274" r:id="rId4"/>
    <p:sldId id="279" r:id="rId5"/>
    <p:sldId id="270" r:id="rId6"/>
    <p:sldId id="281" r:id="rId7"/>
    <p:sldId id="280" r:id="rId8"/>
    <p:sldId id="282" r:id="rId9"/>
    <p:sldId id="283" r:id="rId10"/>
    <p:sldId id="284" r:id="rId11"/>
    <p:sldId id="285" r:id="rId12"/>
    <p:sldId id="269" r:id="rId13"/>
    <p:sldId id="273" r:id="rId14"/>
    <p:sldId id="275" r:id="rId15"/>
    <p:sldId id="277" r:id="rId16"/>
    <p:sldId id="276" r:id="rId17"/>
    <p:sldId id="272" r:id="rId18"/>
    <p:sldId id="278" r:id="rId19"/>
    <p:sldId id="271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A85"/>
    <a:srgbClr val="33EFE9"/>
    <a:srgbClr val="7DC61F"/>
    <a:srgbClr val="C0F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19D5BC-1C36-4E15-BCD2-1C23AEA503A9}" v="4" dt="2024-10-08T17:40:16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5"/>
    <p:restoredTop sz="95144"/>
  </p:normalViewPr>
  <p:slideViewPr>
    <p:cSldViewPr snapToGrid="0" snapToObjects="1">
      <p:cViewPr varScale="1">
        <p:scale>
          <a:sx n="97" d="100"/>
          <a:sy n="97" d="100"/>
        </p:scale>
        <p:origin x="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23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29262A-E0FE-934A-AF77-26C4F0E6F1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9B277-3205-824C-9E55-9D60BF2793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A3AA7-91D2-484E-91DF-59236DBC8BE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C3A05-2B02-FC4E-9A3A-264DA31BFA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3626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 2024 Market Insights,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F4DBA-D847-4A47-96B3-4C5BB553E0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51C2F-BFC4-EE49-8FAF-A23752AAC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50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CB7A3-08ED-5643-9C3E-D23C17B389D4}" type="datetimeFigureOut">
              <a:rPr lang="en-US" smtClean="0"/>
              <a:pPr/>
              <a:t>10/8/2024</a:t>
            </a:fld>
            <a:endParaRPr lang="en-US" dirty="0"/>
          </a:p>
          <a:p>
            <a:r>
              <a:rPr lang="en-US" dirty="0"/>
              <a:t>© 2024 Market Insights, Inc.</a:t>
            </a:r>
          </a:p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25650" y="519113"/>
            <a:ext cx="2806700" cy="210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600" y="2684458"/>
            <a:ext cx="6400800" cy="60676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98129" y="2165363"/>
            <a:ext cx="122819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000"/>
            </a:lvl1pPr>
          </a:lstStyle>
          <a:p>
            <a:fld id="{AF95C260-A651-9B48-8C21-E14DF182E3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7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25650" y="519113"/>
            <a:ext cx="2806700" cy="210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C260-A651-9B48-8C21-E14DF182E3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4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Survival – a metaphor July 2019 – Mount Si – western rim of the Cascade range</a:t>
            </a:r>
          </a:p>
          <a:p>
            <a:endParaRPr lang="en-US" b="1" dirty="0"/>
          </a:p>
          <a:p>
            <a:r>
              <a:rPr lang="en-US" b="1" dirty="0"/>
              <a:t>In the Hiking/Wilderness World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Nutrition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Hydration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Navigation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Protection from the elements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In the Credit Union World:</a:t>
            </a:r>
          </a:p>
          <a:p>
            <a:endParaRPr lang="en-US" b="1" dirty="0"/>
          </a:p>
          <a:p>
            <a:pPr marL="171450" indent="-171450">
              <a:buFont typeface="Wingdings" pitchFamily="2" charset="2"/>
              <a:buChar char="q"/>
            </a:pPr>
            <a:r>
              <a:rPr lang="en-US" sz="1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core system modernization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d</a:t>
            </a:r>
            <a:r>
              <a:rPr lang="en-US" sz="1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ata quality and accessibility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n-US" sz="1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generative AI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n-US" sz="1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speed and agility, and 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n-US" sz="1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collaboration and partnerships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C260-A651-9B48-8C21-E14DF182E33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5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25650" y="519113"/>
            <a:ext cx="2806700" cy="210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C260-A651-9B48-8C21-E14DF182E33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2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81410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88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9013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earth&#10;&#10;Description automatically generated with medium confidence">
            <a:extLst>
              <a:ext uri="{FF2B5EF4-FFF2-40B4-BE49-F238E27FC236}">
                <a16:creationId xmlns:a16="http://schemas.microsoft.com/office/drawing/2014/main" id="{37DDD649-957A-22B0-8FC4-9E908A35B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42051835-07BC-6B83-FD93-ED8C97763A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85" y="5574110"/>
            <a:ext cx="155376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59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00B1CD7C-4842-F543-9F99-1AB98D20F1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9586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410B-2735-4D7B-BA87-D54C5F5D67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6C6D-6BB7-48E0-9782-9521E5931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0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3224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1985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677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4301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04409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4612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44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8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7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389891BC-B374-DE45-B582-2CAC6A7C3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225" y="3812832"/>
            <a:ext cx="5159573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survival guide</a:t>
            </a:r>
            <a:b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retail banking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Mid-Sized Credit Union CEO Roundtable</a:t>
            </a:r>
            <a:b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October 9, 2024</a:t>
            </a:r>
          </a:p>
          <a:p>
            <a:pPr algn="r">
              <a:spcBef>
                <a:spcPct val="50000"/>
              </a:spcBef>
            </a:pP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sullivan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ceo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market insights</a:t>
            </a:r>
          </a:p>
        </p:txBody>
      </p:sp>
    </p:spTree>
    <p:extLst>
      <p:ext uri="{BB962C8B-B14F-4D97-AF65-F5344CB8AC3E}">
        <p14:creationId xmlns:p14="http://schemas.microsoft.com/office/powerpoint/2010/main" val="32001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C655-7665-C77D-9C54-C94D7B937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headphones and standing in front of large screens&#10;&#10;Description automatically generated">
            <a:extLst>
              <a:ext uri="{FF2B5EF4-FFF2-40B4-BE49-F238E27FC236}">
                <a16:creationId xmlns:a16="http://schemas.microsoft.com/office/drawing/2014/main" id="{44F813A6-6695-833A-D824-6D200BDC7D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81C07D5-F70A-A44F-1405-B4B8188FD998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2E0641-9191-32AA-1D0A-B6900686C72D}"/>
              </a:ext>
            </a:extLst>
          </p:cNvPr>
          <p:cNvSpPr/>
          <p:nvPr/>
        </p:nvSpPr>
        <p:spPr>
          <a:xfrm>
            <a:off x="-1" y="4750460"/>
            <a:ext cx="9144001" cy="914400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28738-E66C-98D7-F156-A262DD882E89}"/>
              </a:ext>
            </a:extLst>
          </p:cNvPr>
          <p:cNvSpPr txBox="1"/>
          <p:nvPr/>
        </p:nvSpPr>
        <p:spPr>
          <a:xfrm>
            <a:off x="0" y="48537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pace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7767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A095-1196-0C7A-6663-0EE68A90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ar driving through a city&#10;&#10;Description automatically generated">
            <a:extLst>
              <a:ext uri="{FF2B5EF4-FFF2-40B4-BE49-F238E27FC236}">
                <a16:creationId xmlns:a16="http://schemas.microsoft.com/office/drawing/2014/main" id="{E58E127C-005C-3D6B-A5A6-5656767C43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duotone>
              <a:prstClr val="black"/>
              <a:srgbClr val="33EFE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5F61CD-190A-A8B8-C4D3-A5B642E53F1C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22B5F-9BF1-43DB-BBB0-ED64A54222EC}"/>
              </a:ext>
            </a:extLst>
          </p:cNvPr>
          <p:cNvSpPr/>
          <p:nvPr/>
        </p:nvSpPr>
        <p:spPr>
          <a:xfrm>
            <a:off x="470944" y="1304629"/>
            <a:ext cx="51390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cs typeface="Arial"/>
              </a:rPr>
              <a:t>The wave of innovation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cs typeface="Arial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cs typeface="Arial"/>
              </a:rPr>
              <a:t>that is coming is so intense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cs typeface="Arial"/>
              </a:rPr>
              <a:t>and so potent and so pervasive,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cs typeface="Arial"/>
              </a:rPr>
              <a:t>it will literally reshape our human existence.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09A80-0234-7C30-162C-AAB1E9C308D9}"/>
              </a:ext>
            </a:extLst>
          </p:cNvPr>
          <p:cNvSpPr txBox="1"/>
          <p:nvPr/>
        </p:nvSpPr>
        <p:spPr>
          <a:xfrm>
            <a:off x="1568258" y="5158532"/>
            <a:ext cx="2944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Amy Webb, 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CEO, Future Today Institute</a:t>
            </a:r>
            <a:endParaRPr lang="en-US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at SXSW 2024 (March 2024)</a:t>
            </a:r>
          </a:p>
        </p:txBody>
      </p:sp>
    </p:spTree>
    <p:extLst>
      <p:ext uri="{BB962C8B-B14F-4D97-AF65-F5344CB8AC3E}">
        <p14:creationId xmlns:p14="http://schemas.microsoft.com/office/powerpoint/2010/main" val="31731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8FE40D4-50FF-C274-CC89-22E37F32FB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EBCADE6-4734-DA09-AD30-AC5F4C8773D7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9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A3557-4266-CAFA-AA29-0A1779EBB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tent in a grassy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1E8D5E06-7ED8-12FC-186F-E337C024F1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D1EF1CF-EBBB-732F-BA0C-E6B0B2637145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DE043F-5643-749B-0A07-F3AA73FC6BEA}"/>
              </a:ext>
            </a:extLst>
          </p:cNvPr>
          <p:cNvSpPr/>
          <p:nvPr/>
        </p:nvSpPr>
        <p:spPr>
          <a:xfrm>
            <a:off x="0" y="0"/>
            <a:ext cx="3657600" cy="6857999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BECA9-6915-1AFA-2686-32C6FE8ACC53}"/>
              </a:ext>
            </a:extLst>
          </p:cNvPr>
          <p:cNvSpPr txBox="1"/>
          <p:nvPr/>
        </p:nvSpPr>
        <p:spPr>
          <a:xfrm>
            <a:off x="0" y="1997838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core system modernization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member</a:t>
            </a:r>
            <a:b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centricity</a:t>
            </a:r>
          </a:p>
        </p:txBody>
      </p:sp>
    </p:spTree>
    <p:extLst>
      <p:ext uri="{BB962C8B-B14F-4D97-AF65-F5344CB8AC3E}">
        <p14:creationId xmlns:p14="http://schemas.microsoft.com/office/powerpoint/2010/main" val="9596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A1290-3131-F546-2CEE-D85269E0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ashing their hands in a pond&#10;&#10;Description automatically generated">
            <a:extLst>
              <a:ext uri="{FF2B5EF4-FFF2-40B4-BE49-F238E27FC236}">
                <a16:creationId xmlns:a16="http://schemas.microsoft.com/office/drawing/2014/main" id="{C0019FE4-BF4E-972B-5227-81ED5D37C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0D1E8C1-EE20-5C2C-7D34-EF3AF71B1A5E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3B589D-83D2-65AF-7FB0-F51FAAC210A0}"/>
              </a:ext>
            </a:extLst>
          </p:cNvPr>
          <p:cNvSpPr/>
          <p:nvPr/>
        </p:nvSpPr>
        <p:spPr>
          <a:xfrm>
            <a:off x="0" y="0"/>
            <a:ext cx="3657600" cy="6857999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0CA53-2C60-90B6-0E39-5A7DE370132D}"/>
              </a:ext>
            </a:extLst>
          </p:cNvPr>
          <p:cNvSpPr txBox="1"/>
          <p:nvPr/>
        </p:nvSpPr>
        <p:spPr>
          <a:xfrm>
            <a:off x="0" y="2274837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data quality/</a:t>
            </a:r>
            <a:b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accessibility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empathy</a:t>
            </a:r>
          </a:p>
        </p:txBody>
      </p:sp>
    </p:spTree>
    <p:extLst>
      <p:ext uri="{BB962C8B-B14F-4D97-AF65-F5344CB8AC3E}">
        <p14:creationId xmlns:p14="http://schemas.microsoft.com/office/powerpoint/2010/main" val="35648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8835-EA9D-0282-F4F1-4297AEE83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ocket knife and a compass&#10;&#10;Description automatically generated">
            <a:extLst>
              <a:ext uri="{FF2B5EF4-FFF2-40B4-BE49-F238E27FC236}">
                <a16:creationId xmlns:a16="http://schemas.microsoft.com/office/drawing/2014/main" id="{496C578B-72A6-6DD5-36ED-AEBA30ADEF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3B56849-BB66-3034-C200-445FE9648BD1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1CAF3-4699-89CD-EDA0-735A71F58EDA}"/>
              </a:ext>
            </a:extLst>
          </p:cNvPr>
          <p:cNvSpPr/>
          <p:nvPr/>
        </p:nvSpPr>
        <p:spPr>
          <a:xfrm>
            <a:off x="0" y="0"/>
            <a:ext cx="3657600" cy="6857999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BF18E-5160-D980-E05C-618293993CAC}"/>
              </a:ext>
            </a:extLst>
          </p:cNvPr>
          <p:cNvSpPr txBox="1"/>
          <p:nvPr/>
        </p:nvSpPr>
        <p:spPr>
          <a:xfrm>
            <a:off x="0" y="1997838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AI/</a:t>
            </a:r>
            <a:r>
              <a:rPr lang="en-US" sz="3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GenAI</a:t>
            </a:r>
            <a:endParaRPr lang="en-US" sz="36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continuous learning/</a:t>
            </a:r>
            <a:b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upskilling</a:t>
            </a:r>
          </a:p>
        </p:txBody>
      </p:sp>
    </p:spTree>
    <p:extLst>
      <p:ext uri="{BB962C8B-B14F-4D97-AF65-F5344CB8AC3E}">
        <p14:creationId xmlns:p14="http://schemas.microsoft.com/office/powerpoint/2010/main" val="11720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C2F2-8C1F-8750-9EA7-CFD3B7DD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fire on the ground&#10;&#10;Description automatically generated">
            <a:extLst>
              <a:ext uri="{FF2B5EF4-FFF2-40B4-BE49-F238E27FC236}">
                <a16:creationId xmlns:a16="http://schemas.microsoft.com/office/drawing/2014/main" id="{798CA63A-7FE0-717A-7515-6E79899614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2E736A7-3612-88C9-216C-874CDB10BEAA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9BF88-4D68-5EE4-39E1-73967A6173FE}"/>
              </a:ext>
            </a:extLst>
          </p:cNvPr>
          <p:cNvSpPr/>
          <p:nvPr/>
        </p:nvSpPr>
        <p:spPr>
          <a:xfrm>
            <a:off x="0" y="0"/>
            <a:ext cx="3657600" cy="6857999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E1577-072B-A042-3354-6B6ADFC9385F}"/>
              </a:ext>
            </a:extLst>
          </p:cNvPr>
          <p:cNvSpPr txBox="1"/>
          <p:nvPr/>
        </p:nvSpPr>
        <p:spPr>
          <a:xfrm>
            <a:off x="0" y="2274837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speed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agility/</a:t>
            </a:r>
            <a:b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adaptability</a:t>
            </a:r>
          </a:p>
        </p:txBody>
      </p:sp>
    </p:spTree>
    <p:extLst>
      <p:ext uri="{BB962C8B-B14F-4D97-AF65-F5344CB8AC3E}">
        <p14:creationId xmlns:p14="http://schemas.microsoft.com/office/powerpoint/2010/main" val="22332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9D6F-CFDF-7FF2-8C08-F6B04FB0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uple of people looking at a map&#10;&#10;Description automatically generated">
            <a:extLst>
              <a:ext uri="{FF2B5EF4-FFF2-40B4-BE49-F238E27FC236}">
                <a16:creationId xmlns:a16="http://schemas.microsoft.com/office/drawing/2014/main" id="{591E03AB-7CDE-1F58-2374-F83DE0F7BF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B55B06-8228-AD8A-DFB6-E2BFA4EA7160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2F37B-2D85-C004-AA7D-DA8D028FDCA6}"/>
              </a:ext>
            </a:extLst>
          </p:cNvPr>
          <p:cNvSpPr/>
          <p:nvPr/>
        </p:nvSpPr>
        <p:spPr>
          <a:xfrm>
            <a:off x="0" y="0"/>
            <a:ext cx="3657600" cy="6857999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E1913-6A91-C2A8-EBFD-867585D6D399}"/>
              </a:ext>
            </a:extLst>
          </p:cNvPr>
          <p:cNvSpPr txBox="1"/>
          <p:nvPr/>
        </p:nvSpPr>
        <p:spPr>
          <a:xfrm>
            <a:off x="0" y="1720839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partnerships/ collaboration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building professional</a:t>
            </a:r>
            <a:b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en-US" sz="36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21614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09BD-C264-A0D2-8762-D8130F5D6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62EB62B-5AC3-EB73-4717-B4CDA9ECD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580EDCE-AE1A-0FAA-D2D8-9B3163E727B6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18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D810-EFF2-75FA-14BF-6A3EDE9AA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itting at a table&#10;&#10;Description automatically generated">
            <a:extLst>
              <a:ext uri="{FF2B5EF4-FFF2-40B4-BE49-F238E27FC236}">
                <a16:creationId xmlns:a16="http://schemas.microsoft.com/office/drawing/2014/main" id="{73CB600C-D823-E4FA-0C76-2743D3DCA7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8288288-1199-D708-A855-2AD622698E3C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19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2753F-B15B-C925-0C6F-B5A6F6060B3C}"/>
              </a:ext>
            </a:extLst>
          </p:cNvPr>
          <p:cNvSpPr txBox="1"/>
          <p:nvPr/>
        </p:nvSpPr>
        <p:spPr>
          <a:xfrm>
            <a:off x="5019870" y="532983"/>
            <a:ext cx="38265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“If we don’t get this right, it’s OK</a:t>
            </a:r>
            <a:r>
              <a:rPr lang="en-US" sz="3200" b="1" dirty="0">
                <a:latin typeface="Avenir Next Condensed" panose="020B0506020202020204" pitchFamily="34" charset="0"/>
              </a:rPr>
              <a:t>..</a:t>
            </a:r>
            <a:r>
              <a:rPr lang="en-US" sz="3200" b="1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.but we have to make progress every day. </a:t>
            </a:r>
            <a:br>
              <a:rPr lang="en-US" sz="3200" b="1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</a:br>
            <a:br>
              <a:rPr lang="en-US" sz="3200" b="1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</a:br>
            <a:r>
              <a:rPr lang="en-US" sz="3200" b="1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As long as we’re making progress, we’ll get better.” </a:t>
            </a:r>
            <a:endParaRPr lang="en-US" sz="3200" b="1" dirty="0">
              <a:latin typeface="Avenir Next Condensed" panose="020B0506020202020204" pitchFamily="34" charset="0"/>
            </a:endParaRPr>
          </a:p>
          <a:p>
            <a:pPr algn="r"/>
            <a:br>
              <a:rPr lang="en-US" sz="1600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</a:br>
            <a:r>
              <a:rPr lang="en-US" sz="1600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– Steve </a:t>
            </a:r>
            <a:r>
              <a:rPr lang="en-US" sz="1600" u="none" strike="noStrike" kern="1200" dirty="0" err="1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Schnall</a:t>
            </a:r>
            <a:r>
              <a:rPr lang="en-US" sz="1600" u="none" strike="noStrike" kern="1200" dirty="0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, </a:t>
            </a:r>
            <a:r>
              <a:rPr lang="en-US" sz="1600" u="none" strike="noStrike" kern="1200" dirty="0" err="1">
                <a:solidFill>
                  <a:schemeClr val="tx1"/>
                </a:solidFill>
                <a:effectLst/>
                <a:latin typeface="Avenir Next Condensed" panose="020B0506020202020204" pitchFamily="34" charset="0"/>
              </a:rPr>
              <a:t>Quontic</a:t>
            </a:r>
            <a:r>
              <a:rPr lang="en-US" sz="1600" dirty="0">
                <a:latin typeface="Avenir Next Condensed" panose="020B0506020202020204" pitchFamily="34" charset="0"/>
              </a:rPr>
              <a:t>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C3C336-BFBB-2C95-4D46-2CEB527BE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56" y="489570"/>
            <a:ext cx="2499720" cy="624930"/>
          </a:xfrm>
          <a:prstGeom prst="rect">
            <a:avLst/>
          </a:prstGeom>
          <a:effectLst>
            <a:outerShdw blurRad="60606" dist="25400" dir="5400000" sx="20000" sy="20000" algn="t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6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itting on a rock with a hat and a blue shirt&#10;&#10;Description automatically generated">
            <a:extLst>
              <a:ext uri="{FF2B5EF4-FFF2-40B4-BE49-F238E27FC236}">
                <a16:creationId xmlns:a16="http://schemas.microsoft.com/office/drawing/2014/main" id="{A64EF58B-BC2E-BE2B-C6EB-BAB32A9442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374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22C5F1EC-7AA1-B445-8C45-A3C94A2FA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802" y="2897868"/>
            <a:ext cx="3027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7DC62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entury Gothic" pitchFamily="34" charset="0"/>
              </a:rPr>
              <a:t>thank you</a:t>
            </a:r>
            <a:endParaRPr lang="en-US" i="1" dirty="0">
              <a:solidFill>
                <a:srgbClr val="7DC621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87FE5C-05F4-8B4C-A9FD-08E53966B3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802" y="990603"/>
            <a:ext cx="1828800" cy="1828800"/>
          </a:xfrm>
          <a:prstGeom prst="rect">
            <a:avLst/>
          </a:prstGeom>
          <a:effectLst>
            <a:glow rad="260887">
              <a:srgbClr val="33EFE9">
                <a:alpha val="30010"/>
              </a:srgb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4E96D6-C117-1FEA-E9BC-D84E4CBB5FD0}"/>
              </a:ext>
            </a:extLst>
          </p:cNvPr>
          <p:cNvGrpSpPr/>
          <p:nvPr/>
        </p:nvGrpSpPr>
        <p:grpSpPr>
          <a:xfrm>
            <a:off x="5215802" y="4900956"/>
            <a:ext cx="3371058" cy="1631216"/>
            <a:chOff x="5579643" y="3256807"/>
            <a:chExt cx="3371058" cy="1631216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C7DFDD71-F2C0-66DB-6361-70E07CEA6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0541" y="3256807"/>
              <a:ext cx="3160160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joe </a:t>
              </a: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sullivan</a:t>
              </a:r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ceo</a:t>
              </a:r>
              <a:endParaRPr lang="en-US" sz="1600" dirty="0">
                <a:solidFill>
                  <a:schemeClr val="bg1"/>
                </a:solidFill>
                <a:latin typeface="Arial" charset="0"/>
                <a:cs typeface="Arial" charset="0"/>
                <a:sym typeface="Wingdings" pitchFamily="2" charset="2"/>
              </a:endParaRPr>
            </a:p>
            <a:p>
              <a:pPr>
                <a:spcAft>
                  <a:spcPts val="600"/>
                </a:spcAft>
              </a:pP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jsullivan@for</a:t>
              </a:r>
              <a:r>
                <a:rPr lang="en-US" sz="1600" dirty="0" err="1">
                  <a:solidFill>
                    <a:srgbClr val="7DC61F"/>
                  </a:solidFill>
                  <a:latin typeface="Arial" charset="0"/>
                  <a:cs typeface="Arial" charset="0"/>
                  <a:sym typeface="Wingdings" pitchFamily="2" charset="2"/>
                </a:rPr>
                <a:t>market</a:t>
              </a: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insights.com</a:t>
              </a:r>
              <a:endParaRPr lang="en-US" sz="1600" dirty="0">
                <a:solidFill>
                  <a:schemeClr val="bg1"/>
                </a:solidFill>
                <a:latin typeface="Arial" charset="0"/>
                <a:cs typeface="Arial" charset="0"/>
                <a:sym typeface="Wingdings" pitchFamily="2" charset="2"/>
              </a:endParaRP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@mi</a:t>
              </a:r>
              <a:r>
                <a:rPr lang="en-US" sz="1600" dirty="0">
                  <a:solidFill>
                    <a:srgbClr val="7DC61F"/>
                  </a:solidFill>
                  <a:latin typeface="Arial" charset="0"/>
                  <a:cs typeface="Arial" charset="0"/>
                  <a:sym typeface="Wingdings" pitchFamily="2" charset="2"/>
                </a:rPr>
                <a:t>_</a:t>
              </a:r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sullivan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312.961.0188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linkedin.com</a:t>
              </a:r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/in/</a:t>
              </a: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mi</a:t>
              </a:r>
              <a:r>
                <a:rPr lang="en-US" sz="1600" dirty="0" err="1">
                  <a:solidFill>
                    <a:srgbClr val="7DC61F"/>
                  </a:solidFill>
                  <a:latin typeface="Arial" charset="0"/>
                  <a:cs typeface="Arial" charset="0"/>
                  <a:sym typeface="Wingdings" pitchFamily="2" charset="2"/>
                </a:rPr>
                <a:t>joe</a:t>
              </a:r>
              <a:r>
                <a:rPr lang="en-US" sz="1600" dirty="0" err="1">
                  <a:solidFill>
                    <a:schemeClr val="bg1"/>
                  </a:solidFill>
                  <a:latin typeface="Arial" charset="0"/>
                  <a:cs typeface="Arial" charset="0"/>
                  <a:sym typeface="Wingdings" pitchFamily="2" charset="2"/>
                </a:rPr>
                <a:t>sullivan</a:t>
              </a:r>
              <a:endParaRPr lang="en-US" sz="1600" dirty="0">
                <a:solidFill>
                  <a:schemeClr val="bg1"/>
                </a:solidFill>
                <a:latin typeface="Arial" charset="0"/>
                <a:cs typeface="Arial" charset="0"/>
                <a:sym typeface="Wingdings" pitchFamily="2" charset="2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4FBB33-CAD5-3AE0-F8AD-908717E684C0}"/>
                </a:ext>
              </a:extLst>
            </p:cNvPr>
            <p:cNvGrpSpPr/>
            <p:nvPr/>
          </p:nvGrpSpPr>
          <p:grpSpPr>
            <a:xfrm>
              <a:off x="5579643" y="3662270"/>
              <a:ext cx="182880" cy="853868"/>
              <a:chOff x="5579643" y="3662270"/>
              <a:chExt cx="182880" cy="85386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6C969AF-CBD6-D987-9520-D33E9C99B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83301" y="3662270"/>
                <a:ext cx="175565" cy="18288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139C5F3-D0F2-21B2-C99D-FC3C74D7F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9643" y="4269002"/>
                <a:ext cx="182880" cy="247136"/>
              </a:xfrm>
              <a:prstGeom prst="rect">
                <a:avLst/>
              </a:prstGeom>
            </p:spPr>
          </p:pic>
          <p:pic>
            <p:nvPicPr>
              <p:cNvPr id="15" name="Picture 14" descr="A white x on a black background&#10;&#10;Description automatically generated">
                <a:extLst>
                  <a:ext uri="{FF2B5EF4-FFF2-40B4-BE49-F238E27FC236}">
                    <a16:creationId xmlns:a16="http://schemas.microsoft.com/office/drawing/2014/main" id="{5EE471D8-BBEE-B289-72B0-0DBEA7B5C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9643" y="3976364"/>
                <a:ext cx="182880" cy="186882"/>
              </a:xfrm>
              <a:prstGeom prst="rect">
                <a:avLst/>
              </a:prstGeom>
            </p:spPr>
          </p:pic>
        </p:grpSp>
        <p:pic>
          <p:nvPicPr>
            <p:cNvPr id="8" name="Picture 7" descr="A black and white logo&#10;&#10;Description automatically generated">
              <a:extLst>
                <a:ext uri="{FF2B5EF4-FFF2-40B4-BE49-F238E27FC236}">
                  <a16:creationId xmlns:a16="http://schemas.microsoft.com/office/drawing/2014/main" id="{115B447F-47C4-ED34-CA87-FB7CDCA6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9643" y="4598001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4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B0681-726D-1834-8AAE-DB78A7314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picture containing person, chair, child, little&#10;&#10;Description automatically generated">
            <a:extLst>
              <a:ext uri="{FF2B5EF4-FFF2-40B4-BE49-F238E27FC236}">
                <a16:creationId xmlns:a16="http://schemas.microsoft.com/office/drawing/2014/main" id="{F2157556-50DF-9659-872D-58AAF7D22C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5918B5-FBB4-6E7E-CE66-30F0F87DF2AB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2B24A-8E32-C92E-A09B-A2B6D4E8C0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01" y="731079"/>
            <a:ext cx="3708080" cy="370808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gradFill>
              <a:gsLst>
                <a:gs pos="0">
                  <a:srgbClr val="C0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8DE363-6F64-E916-B61E-8DD3F506CA53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408A85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408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en-US" sz="1100" dirty="0">
              <a:solidFill>
                <a:srgbClr val="408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52E6D-4963-A3DC-ED5A-4FE8E3C5CA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678" y="731079"/>
            <a:ext cx="3708080" cy="370808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gradFill>
              <a:gsLst>
                <a:gs pos="0">
                  <a:srgbClr val="C0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5" name="Picture 4" descr="A person looking through binoculars&#10;&#10;Description automatically generated">
            <a:extLst>
              <a:ext uri="{FF2B5EF4-FFF2-40B4-BE49-F238E27FC236}">
                <a16:creationId xmlns:a16="http://schemas.microsoft.com/office/drawing/2014/main" id="{00AF74EB-3488-6224-FAF8-3FE381AA59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320" y="2314572"/>
            <a:ext cx="4114800" cy="45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F9194-96D6-1EF1-5F09-3D94240A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rowd of people in a crowd&#10;&#10;Description automatically generated">
            <a:extLst>
              <a:ext uri="{FF2B5EF4-FFF2-40B4-BE49-F238E27FC236}">
                <a16:creationId xmlns:a16="http://schemas.microsoft.com/office/drawing/2014/main" id="{37D1D6E1-C4DD-7F69-8821-4B61994E6C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284298A-96EC-EE18-1F6E-BBF2AF082034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graph showing a line of blue color&#10;&#10;Description automatically generated with medium confidence">
            <a:extLst>
              <a:ext uri="{FF2B5EF4-FFF2-40B4-BE49-F238E27FC236}">
                <a16:creationId xmlns:a16="http://schemas.microsoft.com/office/drawing/2014/main" id="{12D7BAFF-065F-5211-E404-3990ECA92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719" y="-274636"/>
            <a:ext cx="6766560" cy="47643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E62130-70C0-8E2F-1A8F-D28E14F30104}"/>
              </a:ext>
            </a:extLst>
          </p:cNvPr>
          <p:cNvSpPr/>
          <p:nvPr/>
        </p:nvSpPr>
        <p:spPr>
          <a:xfrm>
            <a:off x="-1" y="4750460"/>
            <a:ext cx="9144001" cy="914400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03F07-30DE-DB91-8C4A-49345834BA8D}"/>
              </a:ext>
            </a:extLst>
          </p:cNvPr>
          <p:cNvSpPr txBox="1"/>
          <p:nvPr/>
        </p:nvSpPr>
        <p:spPr>
          <a:xfrm>
            <a:off x="0" y="48537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demographics</a:t>
            </a:r>
          </a:p>
        </p:txBody>
      </p:sp>
    </p:spTree>
    <p:extLst>
      <p:ext uri="{BB962C8B-B14F-4D97-AF65-F5344CB8AC3E}">
        <p14:creationId xmlns:p14="http://schemas.microsoft.com/office/powerpoint/2010/main" val="40867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422BE-E329-DE1A-5D64-626224C68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CE465-C71F-072D-8C65-A4F0C3292008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ecteezy_animated-countdown-number-60-second-black-background_8661296.mp4">
            <a:hlinkClick r:id="" action="ppaction://media"/>
            <a:extLst>
              <a:ext uri="{FF2B5EF4-FFF2-40B4-BE49-F238E27FC236}">
                <a16:creationId xmlns:a16="http://schemas.microsoft.com/office/drawing/2014/main" id="{6936CCA7-F593-ADEB-370E-BA4711A57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D762C2-C8D8-25E2-0725-A849F7D78011}"/>
              </a:ext>
            </a:extLst>
          </p:cNvPr>
          <p:cNvGrpSpPr/>
          <p:nvPr/>
        </p:nvGrpSpPr>
        <p:grpSpPr>
          <a:xfrm>
            <a:off x="928886" y="987189"/>
            <a:ext cx="1369854" cy="912878"/>
            <a:chOff x="2450981" y="3866820"/>
            <a:chExt cx="1369854" cy="912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A87A8E-D27B-F59E-9CD9-BF9C306D3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0981" y="3866820"/>
              <a:ext cx="1369854" cy="4136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676FA9-9C02-944C-2892-FA750E47470B}"/>
                </a:ext>
              </a:extLst>
            </p:cNvPr>
            <p:cNvSpPr txBox="1"/>
            <p:nvPr/>
          </p:nvSpPr>
          <p:spPr>
            <a:xfrm>
              <a:off x="2467231" y="4256478"/>
              <a:ext cx="13373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shoppers spend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$455K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ACC32D-2065-E351-9F07-FED8099F5693}"/>
              </a:ext>
            </a:extLst>
          </p:cNvPr>
          <p:cNvGrpSpPr/>
          <p:nvPr/>
        </p:nvGrpSpPr>
        <p:grpSpPr>
          <a:xfrm>
            <a:off x="2927100" y="831639"/>
            <a:ext cx="1457579" cy="1163300"/>
            <a:chOff x="787517" y="3288296"/>
            <a:chExt cx="1457579" cy="1163300"/>
          </a:xfrm>
        </p:grpSpPr>
        <p:pic>
          <p:nvPicPr>
            <p:cNvPr id="9" name="Picture 8" descr="A blue square with white letter v in it&#10;&#10;Description automatically generated">
              <a:extLst>
                <a:ext uri="{FF2B5EF4-FFF2-40B4-BE49-F238E27FC236}">
                  <a16:creationId xmlns:a16="http://schemas.microsoft.com/office/drawing/2014/main" id="{80421FBA-BEBB-DF0F-A082-7C2A02FEA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9797" y="3288296"/>
              <a:ext cx="640080" cy="6400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1844A0-722E-449D-5E3B-291B3CCF20F2}"/>
                </a:ext>
              </a:extLst>
            </p:cNvPr>
            <p:cNvSpPr txBox="1"/>
            <p:nvPr/>
          </p:nvSpPr>
          <p:spPr>
            <a:xfrm>
              <a:off x="787517" y="3928376"/>
              <a:ext cx="1457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users send $463K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in payments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862687-A93A-3456-FA0F-B096AB40A452}"/>
              </a:ext>
            </a:extLst>
          </p:cNvPr>
          <p:cNvGrpSpPr/>
          <p:nvPr/>
        </p:nvGrpSpPr>
        <p:grpSpPr>
          <a:xfrm>
            <a:off x="6882459" y="803548"/>
            <a:ext cx="1253099" cy="1163300"/>
            <a:chOff x="656581" y="2122413"/>
            <a:chExt cx="1253099" cy="1163300"/>
          </a:xfrm>
        </p:grpSpPr>
        <p:pic>
          <p:nvPicPr>
            <p:cNvPr id="12" name="Picture 11" descr="A blue square with white letters&#10;&#10;Description automatically generated">
              <a:extLst>
                <a:ext uri="{FF2B5EF4-FFF2-40B4-BE49-F238E27FC236}">
                  <a16:creationId xmlns:a16="http://schemas.microsoft.com/office/drawing/2014/main" id="{3A87A895-B0AE-E5D4-76F3-2337970BF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091" y="2122413"/>
              <a:ext cx="640080" cy="6400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57BCCB-0BFA-02E4-6070-A5818F3B9A54}"/>
                </a:ext>
              </a:extLst>
            </p:cNvPr>
            <p:cNvSpPr txBox="1"/>
            <p:nvPr/>
          </p:nvSpPr>
          <p:spPr>
            <a:xfrm>
              <a:off x="656581" y="2762493"/>
              <a:ext cx="1253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users submit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6,060 resumes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D90B8B-8648-ED49-48ED-4E80DD00593A}"/>
              </a:ext>
            </a:extLst>
          </p:cNvPr>
          <p:cNvGrpSpPr/>
          <p:nvPr/>
        </p:nvGrpSpPr>
        <p:grpSpPr>
          <a:xfrm>
            <a:off x="4720533" y="831639"/>
            <a:ext cx="1679819" cy="1159359"/>
            <a:chOff x="676402" y="3292237"/>
            <a:chExt cx="1679819" cy="11593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75B904-18E2-8493-67A1-AFFEBC78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9797" y="3292237"/>
              <a:ext cx="640080" cy="63219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F8866A-0D89-2218-5B3A-74296DC0770A}"/>
                </a:ext>
              </a:extLst>
            </p:cNvPr>
            <p:cNvSpPr txBox="1"/>
            <p:nvPr/>
          </p:nvSpPr>
          <p:spPr>
            <a:xfrm>
              <a:off x="676402" y="3928376"/>
              <a:ext cx="1679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people trade $398M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in Treasury Bonds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1392AD-5D29-776D-8E1E-3B45C75A9904}"/>
              </a:ext>
            </a:extLst>
          </p:cNvPr>
          <p:cNvSpPr txBox="1"/>
          <p:nvPr/>
        </p:nvSpPr>
        <p:spPr>
          <a:xfrm>
            <a:off x="296093" y="6251908"/>
            <a:ext cx="2165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DOMO 2023,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data.ai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D1145-847F-CBEB-D684-BED1FC29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holding her eyeglasses&#10;&#10;Description automatically generated">
            <a:extLst>
              <a:ext uri="{FF2B5EF4-FFF2-40B4-BE49-F238E27FC236}">
                <a16:creationId xmlns:a16="http://schemas.microsoft.com/office/drawing/2014/main" id="{061D3869-67F9-14FB-12F7-458FDFAC0B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0A28E6-625C-680D-4469-6F25ED3C979E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D2267-C8B9-3807-A6F2-D42E2C0AF550}"/>
              </a:ext>
            </a:extLst>
          </p:cNvPr>
          <p:cNvSpPr/>
          <p:nvPr/>
        </p:nvSpPr>
        <p:spPr>
          <a:xfrm>
            <a:off x="-1" y="4750460"/>
            <a:ext cx="9144001" cy="914400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156A6-C9C5-17BC-1D72-8D6189CC4772}"/>
              </a:ext>
            </a:extLst>
          </p:cNvPr>
          <p:cNvSpPr txBox="1"/>
          <p:nvPr/>
        </p:nvSpPr>
        <p:spPr>
          <a:xfrm>
            <a:off x="0" y="48537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economic uncertainty</a:t>
            </a:r>
          </a:p>
        </p:txBody>
      </p:sp>
    </p:spTree>
    <p:extLst>
      <p:ext uri="{BB962C8B-B14F-4D97-AF65-F5344CB8AC3E}">
        <p14:creationId xmlns:p14="http://schemas.microsoft.com/office/powerpoint/2010/main" val="8466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E9E1-F531-9AEE-3442-D5C6C641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 descr="A person using a phone to pay for a coffee&#10;&#10;Description automatically generated">
            <a:extLst>
              <a:ext uri="{FF2B5EF4-FFF2-40B4-BE49-F238E27FC236}">
                <a16:creationId xmlns:a16="http://schemas.microsoft.com/office/drawing/2014/main" id="{8CB80EE7-EAD3-1254-EA1E-80AC87B19E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1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BD6AD-34CC-B947-8FAD-842A6D026C74}"/>
              </a:ext>
            </a:extLst>
          </p:cNvPr>
          <p:cNvSpPr/>
          <p:nvPr/>
        </p:nvSpPr>
        <p:spPr>
          <a:xfrm>
            <a:off x="-1" y="4750460"/>
            <a:ext cx="9144001" cy="914400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EDA95-F823-708E-B75A-2D0B417B46F9}"/>
              </a:ext>
            </a:extLst>
          </p:cNvPr>
          <p:cNvSpPr txBox="1"/>
          <p:nvPr/>
        </p:nvSpPr>
        <p:spPr>
          <a:xfrm>
            <a:off x="0" y="48537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competition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02F3B6B-6684-630F-212F-3B5C3FF6E7B3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408A85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408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en-US" sz="1100" dirty="0">
              <a:solidFill>
                <a:srgbClr val="408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FEAB-722D-37BF-7DCF-99A266AB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-up of a building with columns&#10;&#10;Description automatically generated">
            <a:extLst>
              <a:ext uri="{FF2B5EF4-FFF2-40B4-BE49-F238E27FC236}">
                <a16:creationId xmlns:a16="http://schemas.microsoft.com/office/drawing/2014/main" id="{342B8E14-763C-7A64-840B-EB63FE7A71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5E99D8E-8617-F212-E9B6-D2FC6DD6AD10}"/>
              </a:ext>
            </a:extLst>
          </p:cNvPr>
          <p:cNvSpPr txBox="1">
            <a:spLocks/>
          </p:cNvSpPr>
          <p:nvPr/>
        </p:nvSpPr>
        <p:spPr>
          <a:xfrm>
            <a:off x="6934976" y="6326464"/>
            <a:ext cx="1957897" cy="3054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© 2024 Market Insights </a:t>
            </a:r>
            <a:r>
              <a:rPr lang="en-US" sz="1100" dirty="0">
                <a:solidFill>
                  <a:srgbClr val="C0F0C2"/>
                </a:solidFill>
                <a:latin typeface="Arial" panose="020B0604020202020204" pitchFamily="34" charset="0"/>
                <a:cs typeface="Arial" pitchFamily="34" charset="0"/>
              </a:rPr>
              <a:t>| </a:t>
            </a:r>
            <a:fld id="{E261CF0E-CD39-4CA6-8CFE-9389745BDD91}" type="slidenum">
              <a:rPr lang="en-US" sz="1100">
                <a:solidFill>
                  <a:srgbClr val="C0F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US" sz="1100" dirty="0">
              <a:solidFill>
                <a:srgbClr val="C0F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488FA2-C308-CD2B-C49B-0AEBC2BE5ABD}"/>
              </a:ext>
            </a:extLst>
          </p:cNvPr>
          <p:cNvSpPr/>
          <p:nvPr/>
        </p:nvSpPr>
        <p:spPr>
          <a:xfrm>
            <a:off x="-1" y="4750460"/>
            <a:ext cx="9144001" cy="914400"/>
          </a:xfrm>
          <a:prstGeom prst="rect">
            <a:avLst/>
          </a:prstGeom>
          <a:solidFill>
            <a:srgbClr val="0B39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56C34-9851-C238-7A0C-76BBBB976825}"/>
              </a:ext>
            </a:extLst>
          </p:cNvPr>
          <p:cNvSpPr txBox="1"/>
          <p:nvPr/>
        </p:nvSpPr>
        <p:spPr>
          <a:xfrm>
            <a:off x="0" y="48537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regulatory pressure</a:t>
            </a:r>
          </a:p>
        </p:txBody>
      </p:sp>
    </p:spTree>
    <p:extLst>
      <p:ext uri="{BB962C8B-B14F-4D97-AF65-F5344CB8AC3E}">
        <p14:creationId xmlns:p14="http://schemas.microsoft.com/office/powerpoint/2010/main" val="33887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D3DAF91318124A9BA3B11A92EFF844" ma:contentTypeVersion="18" ma:contentTypeDescription="Create a new document." ma:contentTypeScope="" ma:versionID="2d7a2154121d5e2e351f46096b5d5978">
  <xsd:schema xmlns:xsd="http://www.w3.org/2001/XMLSchema" xmlns:xs="http://www.w3.org/2001/XMLSchema" xmlns:p="http://schemas.microsoft.com/office/2006/metadata/properties" xmlns:ns2="3396210e-5e07-476f-bc1a-3285a14919ca" xmlns:ns3="032a32aa-41d9-4f11-b68c-173ac91f985e" targetNamespace="http://schemas.microsoft.com/office/2006/metadata/properties" ma:root="true" ma:fieldsID="2ebacec0f2f8aadf97db79d564a39910" ns2:_="" ns3:_="">
    <xsd:import namespace="3396210e-5e07-476f-bc1a-3285a14919ca"/>
    <xsd:import namespace="032a32aa-41d9-4f11-b68c-173ac91f98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6210e-5e07-476f-bc1a-3285a14919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d2c211-d01c-4f25-b721-fb3f26bc4a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a32aa-41d9-4f11-b68c-173ac91f985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589a7-4186-4916-9da7-d70f7e99942b}" ma:internalName="TaxCatchAll" ma:showField="CatchAllData" ma:web="032a32aa-41d9-4f11-b68c-173ac91f98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577D66-9D74-4D0B-98DD-22C3DA468C77}"/>
</file>

<file path=customXml/itemProps2.xml><?xml version="1.0" encoding="utf-8"?>
<ds:datastoreItem xmlns:ds="http://schemas.openxmlformats.org/officeDocument/2006/customXml" ds:itemID="{D27686E1-0BA1-4D9A-B1A8-A847754F5EBF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361</Words>
  <Application>Microsoft Office PowerPoint</Application>
  <PresentationFormat>On-screen Show (4:3)</PresentationFormat>
  <Paragraphs>78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Avenir Next</vt:lpstr>
      <vt:lpstr>Avenir Next Condensed</vt:lpstr>
      <vt:lpstr>Avenir Next Ultra Light</vt:lpstr>
      <vt:lpstr>Calibri</vt:lpstr>
      <vt:lpstr>Calibri Light</vt:lpstr>
      <vt:lpstr>Century Gothic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2024-10-08T17:40:16Z</dcterms:created>
  <dcterms:modified xsi:type="dcterms:W3CDTF">2024-10-08T17:40:26Z</dcterms:modified>
  <cp:category/>
</cp:coreProperties>
</file>