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4"/>
    <p:sldMasterId id="2147483745" r:id="rId5"/>
    <p:sldMasterId id="2147483660" r:id="rId6"/>
  </p:sldMasterIdLst>
  <p:notesMasterIdLst>
    <p:notesMasterId r:id="rId31"/>
  </p:notesMasterIdLst>
  <p:sldIdLst>
    <p:sldId id="2147378492" r:id="rId7"/>
    <p:sldId id="2147378494" r:id="rId8"/>
    <p:sldId id="308" r:id="rId9"/>
    <p:sldId id="309" r:id="rId10"/>
    <p:sldId id="2147378489" r:id="rId11"/>
    <p:sldId id="2147378490" r:id="rId12"/>
    <p:sldId id="299" r:id="rId13"/>
    <p:sldId id="300" r:id="rId14"/>
    <p:sldId id="314" r:id="rId15"/>
    <p:sldId id="258" r:id="rId16"/>
    <p:sldId id="1103" r:id="rId17"/>
    <p:sldId id="1104" r:id="rId18"/>
    <p:sldId id="2147378486" r:id="rId19"/>
    <p:sldId id="2147378487" r:id="rId20"/>
    <p:sldId id="2147378488" r:id="rId21"/>
    <p:sldId id="257" r:id="rId22"/>
    <p:sldId id="318" r:id="rId23"/>
    <p:sldId id="316" r:id="rId24"/>
    <p:sldId id="266" r:id="rId25"/>
    <p:sldId id="2147378491" r:id="rId26"/>
    <p:sldId id="320" r:id="rId27"/>
    <p:sldId id="1114" r:id="rId28"/>
    <p:sldId id="321" r:id="rId29"/>
    <p:sldId id="32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65"/>
    <a:srgbClr val="ECF2F8"/>
    <a:srgbClr val="69BE28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3CA45-E3A9-3BCB-02F0-76C5976EA4D4}" v="428" dt="2024-10-07T15:03:52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D25C2-F48F-4756-90A8-5BAA76CB0717}" type="datetimeFigureOut"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B68A0-86A2-4C59-9B73-CB1FE278404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tech.com/security/ransomware-attack-on-credit-union-cripples-online-banki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ommunitybankingconnections.org/articles/2022/i3/ransomware-year-in-review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tech.com/security/ransomware-attack-on-credit-union-cripples-online-banki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ommunitybankingconnections.org/articles/2022/i3/ransomware-year-in-review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err="1">
                <a:effectLst/>
                <a:latin typeface="var(--font-fk-grotesk)"/>
              </a:rPr>
              <a:t>Patelco</a:t>
            </a:r>
            <a:r>
              <a:rPr lang="en-US" b="0" i="0">
                <a:effectLst/>
                <a:latin typeface="var(--font-fk-grotesk)"/>
              </a:rPr>
              <a:t> Credit Union (July 2024)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A ransomware attack on </a:t>
            </a:r>
            <a:r>
              <a:rPr lang="en-US" b="0" i="0" err="1">
                <a:effectLst/>
                <a:latin typeface="__fkGroteskNeue_598ab8"/>
              </a:rPr>
              <a:t>Patelco</a:t>
            </a:r>
            <a:r>
              <a:rPr lang="en-US" b="0" i="0">
                <a:effectLst/>
                <a:latin typeface="__fkGroteskNeue_598ab8"/>
              </a:rPr>
              <a:t> Credit Union in California severely disrupted its </a:t>
            </a:r>
            <a:r>
              <a:rPr lang="en-US" b="0" i="0" err="1">
                <a:effectLst/>
                <a:latin typeface="__fkGroteskNeue_598ab8"/>
              </a:rPr>
              <a:t>operations:The</a:t>
            </a:r>
            <a:r>
              <a:rPr lang="en-US" b="0" i="0">
                <a:effectLst/>
                <a:latin typeface="__fkGroteskNeue_598ab8"/>
              </a:rPr>
              <a:t> attack crippled the credit union's systems for at least four days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Members were unable to access online banking, make electronic payments, deposits, or transfers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Customers had to visit branches or use ATMs to withdraw cash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Account balances and statement information were inaccessible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The timing of the attack at the beginning of the month magnified its impact on customers trying to pay bills</a:t>
            </a:r>
            <a:r>
              <a:rPr lang="en-US" b="0" i="0" u="none" strike="noStrike">
                <a:effectLst/>
                <a:latin typeface="var(--font-berkeley-mono)"/>
                <a:hlinkClick r:id="rId3"/>
              </a:rPr>
              <a:t>1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Evolve Bank and Trust (June 2024)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Evolve Bank and Trust, a U.S. financial institution, fell victim to a major ransomware </a:t>
            </a:r>
            <a:r>
              <a:rPr lang="en-US" b="0" i="0" err="1">
                <a:effectLst/>
                <a:latin typeface="__fkGroteskNeue_598ab8"/>
              </a:rPr>
              <a:t>attack:The</a:t>
            </a:r>
            <a:r>
              <a:rPr lang="en-US" b="0" i="0">
                <a:effectLst/>
                <a:latin typeface="__fkGroteskNeue_598ab8"/>
              </a:rPr>
              <a:t> Russian-linked ransomware group </a:t>
            </a:r>
            <a:r>
              <a:rPr lang="en-US" b="0" i="0" err="1">
                <a:effectLst/>
                <a:latin typeface="__fkGroteskNeue_598ab8"/>
              </a:rPr>
              <a:t>LockBit</a:t>
            </a:r>
            <a:r>
              <a:rPr lang="en-US" b="0" i="0">
                <a:effectLst/>
                <a:latin typeface="__fkGroteskNeue_598ab8"/>
              </a:rPr>
              <a:t> claimed responsibility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Attackers allegedly stole 33 terabytes of sensitive banking information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err="1">
                <a:effectLst/>
                <a:latin typeface="__fkGroteskNeue_598ab8"/>
              </a:rPr>
              <a:t>LockBit</a:t>
            </a:r>
            <a:r>
              <a:rPr lang="en-US" b="0" i="0">
                <a:effectLst/>
                <a:latin typeface="__fkGroteskNeue_598ab8"/>
              </a:rPr>
              <a:t> released a large cache of files containing customer personal information, including Social Security numbers, card data, and wire transfer details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The attack occurred shortly after Evolve Bank received a cease-and-desist order from the Federal Reserve Board citing IT security deficiencies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Community Bank Attacks (2021-2022)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Multiple community banks across the United States experienced ransomware </a:t>
            </a:r>
            <a:r>
              <a:rPr lang="en-US" b="0" i="0" err="1">
                <a:effectLst/>
                <a:latin typeface="__fkGroteskNeue_598ab8"/>
              </a:rPr>
              <a:t>attacks:At</a:t>
            </a:r>
            <a:r>
              <a:rPr lang="en-US" b="0" i="0">
                <a:effectLst/>
                <a:latin typeface="__fkGroteskNeue_598ab8"/>
              </a:rPr>
              <a:t> least seven community banks in California, Florida, Illinois, Kansas, Michigan, and Minnesota were targeted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In one case, the </a:t>
            </a:r>
            <a:r>
              <a:rPr lang="en-US" b="0" i="0" err="1">
                <a:effectLst/>
                <a:latin typeface="__fkGroteskNeue_598ab8"/>
              </a:rPr>
              <a:t>AvosLocker</a:t>
            </a:r>
            <a:r>
              <a:rPr lang="en-US" b="0" i="0">
                <a:effectLst/>
                <a:latin typeface="__fkGroteskNeue_598ab8"/>
              </a:rPr>
              <a:t> ransomware group attacked a California community bank in August 2021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Attackers encrypted systems, stole sensitive customer information, and threatened to leak the data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The affected bank had to notify customers and offer credit monitoring services</a:t>
            </a:r>
            <a:r>
              <a:rPr lang="en-US" b="0" i="0" u="none" strike="noStrike">
                <a:effectLst/>
                <a:latin typeface="var(--font-berkeley-mono)"/>
                <a:hlinkClick r:id="rId4"/>
              </a:rPr>
              <a:t>2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effectLst/>
              <a:latin typeface="__fkGroteskNeue_598ab8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effectLst/>
              <a:latin typeface="__fkGroteskNeue_598ab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B68A0-86A2-4C59-9B73-CB1FE27840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err="1">
                <a:effectLst/>
                <a:latin typeface="var(--font-fk-grotesk)"/>
              </a:rPr>
              <a:t>Patelco</a:t>
            </a:r>
            <a:r>
              <a:rPr lang="en-US" b="0" i="0">
                <a:effectLst/>
                <a:latin typeface="var(--font-fk-grotesk)"/>
              </a:rPr>
              <a:t> Credit Union (July 2024)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A ransomware attack on </a:t>
            </a:r>
            <a:r>
              <a:rPr lang="en-US" b="0" i="0" err="1">
                <a:effectLst/>
                <a:latin typeface="__fkGroteskNeue_598ab8"/>
              </a:rPr>
              <a:t>Patelco</a:t>
            </a:r>
            <a:r>
              <a:rPr lang="en-US" b="0" i="0">
                <a:effectLst/>
                <a:latin typeface="__fkGroteskNeue_598ab8"/>
              </a:rPr>
              <a:t> Credit Union in California severely disrupted its </a:t>
            </a:r>
            <a:r>
              <a:rPr lang="en-US" b="0" i="0" err="1">
                <a:effectLst/>
                <a:latin typeface="__fkGroteskNeue_598ab8"/>
              </a:rPr>
              <a:t>operations:The</a:t>
            </a:r>
            <a:r>
              <a:rPr lang="en-US" b="0" i="0">
                <a:effectLst/>
                <a:latin typeface="__fkGroteskNeue_598ab8"/>
              </a:rPr>
              <a:t> attack crippled the credit union's systems for at least four days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Members were unable to access online banking, make electronic payments, deposits, or transfers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Customers had to visit branches or use ATMs to withdraw cash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Account balances and statement information were inaccessible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The timing of the attack at the beginning of the month magnified its impact on customers trying to pay bills</a:t>
            </a:r>
            <a:r>
              <a:rPr lang="en-US" b="0" i="0" u="none" strike="noStrike">
                <a:effectLst/>
                <a:latin typeface="var(--font-berkeley-mono)"/>
                <a:hlinkClick r:id="rId3"/>
              </a:rPr>
              <a:t>1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Evolve Bank and Trust (June 2024)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Evolve Bank and Trust, a U.S. financial institution, fell victim to a major ransomware </a:t>
            </a:r>
            <a:r>
              <a:rPr lang="en-US" b="0" i="0" err="1">
                <a:effectLst/>
                <a:latin typeface="__fkGroteskNeue_598ab8"/>
              </a:rPr>
              <a:t>attack:The</a:t>
            </a:r>
            <a:r>
              <a:rPr lang="en-US" b="0" i="0">
                <a:effectLst/>
                <a:latin typeface="__fkGroteskNeue_598ab8"/>
              </a:rPr>
              <a:t> Russian-linked ransomware group </a:t>
            </a:r>
            <a:r>
              <a:rPr lang="en-US" b="0" i="0" err="1">
                <a:effectLst/>
                <a:latin typeface="__fkGroteskNeue_598ab8"/>
              </a:rPr>
              <a:t>LockBit</a:t>
            </a:r>
            <a:r>
              <a:rPr lang="en-US" b="0" i="0">
                <a:effectLst/>
                <a:latin typeface="__fkGroteskNeue_598ab8"/>
              </a:rPr>
              <a:t> claimed responsibility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Attackers allegedly stole 33 terabytes of sensitive banking information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err="1">
                <a:effectLst/>
                <a:latin typeface="__fkGroteskNeue_598ab8"/>
              </a:rPr>
              <a:t>LockBit</a:t>
            </a:r>
            <a:r>
              <a:rPr lang="en-US" b="0" i="0">
                <a:effectLst/>
                <a:latin typeface="__fkGroteskNeue_598ab8"/>
              </a:rPr>
              <a:t> released a large cache of files containing customer personal information, including Social Security numbers, card data, and wire transfer details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The attack occurred shortly after Evolve Bank received a cease-and-desist order from the Federal Reserve Board citing IT security deficiencies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Community Bank Attacks (2021-2022)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Multiple community banks across the United States experienced ransomware </a:t>
            </a:r>
            <a:r>
              <a:rPr lang="en-US" b="0" i="0" err="1">
                <a:effectLst/>
                <a:latin typeface="__fkGroteskNeue_598ab8"/>
              </a:rPr>
              <a:t>attacks:At</a:t>
            </a:r>
            <a:r>
              <a:rPr lang="en-US" b="0" i="0">
                <a:effectLst/>
                <a:latin typeface="__fkGroteskNeue_598ab8"/>
              </a:rPr>
              <a:t> least seven community banks in California, Florida, Illinois, Kansas, Michigan, and Minnesota were targeted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In one case, the </a:t>
            </a:r>
            <a:r>
              <a:rPr lang="en-US" b="0" i="0" err="1">
                <a:effectLst/>
                <a:latin typeface="__fkGroteskNeue_598ab8"/>
              </a:rPr>
              <a:t>AvosLocker</a:t>
            </a:r>
            <a:r>
              <a:rPr lang="en-US" b="0" i="0">
                <a:effectLst/>
                <a:latin typeface="__fkGroteskNeue_598ab8"/>
              </a:rPr>
              <a:t> ransomware group attacked a California community bank in August 2021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Attackers encrypted systems, stole sensitive customer information, and threatened to leak the data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b="0" i="0">
                <a:effectLst/>
                <a:latin typeface="__fkGroteskNeue_598ab8"/>
              </a:rPr>
              <a:t>The affected bank had to notify customers and offer credit monitoring services</a:t>
            </a:r>
            <a:r>
              <a:rPr lang="en-US" b="0" i="0" u="none" strike="noStrike">
                <a:effectLst/>
                <a:latin typeface="var(--font-berkeley-mono)"/>
                <a:hlinkClick r:id="rId4"/>
              </a:rPr>
              <a:t>2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effectLst/>
              <a:latin typeface="__fkGroteskNeue_598ab8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effectLst/>
              <a:latin typeface="__fkGroteskNeue_598ab8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B68A0-86A2-4C59-9B73-CB1FE27840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86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Doug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3C07E-D502-456B-B647-8ED41A091F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20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>
                <a:effectLst/>
                <a:latin typeface="var(--font-fk-grotesk)"/>
              </a:rPr>
              <a:t>Reduce Attack Surface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Maintain an up-to-date inventory of all assets and associated risks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Disable unnecessary ports and services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Implement network segmentation to isolate critical systems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Strengthen Access Controls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Implement robust multi-factor authentication (MFA), especially for privileged accounts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Use the principle of least privilege to limit user access rights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Regularly audit and review user access permissions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Enhance Security Measures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Keep all systems and software patched and up-to-date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Deploy enterprise-level antivirus and anti-malware solutions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Implement email filtering and web filtering to block malicious content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Improve Backup and Recovery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Follow the 3-2-1 backup rule: 3 copies of data, on 2 different media, with 1 copy off-site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Regularly test backup and recovery processes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Store backups offline or on an air-gapped network to prevent encryption by ransomware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Employee Training and Awareness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Conduct regular cybersecurity awareness training for all employees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Teach staff to recognize phishing attempts and other social engineering tactics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Establish clear procedures for reporting suspicious activities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Incident Response Planning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Develop and regularly update a comprehensive incident response plan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Conduct tabletop exercises to test the plan's effectiveness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Establish relationships with law enforcement and cybersecurity firms before an incident occurs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Use Security Assessment Tools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Utilize the Ransomware Self-Assessment Tool (R-SAT) developed by the Bankers Electronic Crimes Taskforce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Regularly perform vulnerability assessments and penetration testing</a:t>
            </a:r>
          </a:p>
          <a:p>
            <a:pPr algn="l"/>
            <a:r>
              <a:rPr lang="en-US" b="0" i="0">
                <a:effectLst/>
                <a:latin typeface="var(--font-fk-grotesk)"/>
              </a:rPr>
              <a:t>Monitor and Detect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Implement 24/7 security monitoring and logging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Use security information and event management (SIEM) tools to detect anomalies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effectLst/>
                <a:latin typeface="__fkGroteskNeue_598ab8"/>
              </a:rPr>
              <a:t>Monitor both internal networks and "hyper-local" social media for potential threats or misinformation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B68A0-86A2-4C59-9B73-CB1FE27840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8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9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6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5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28601" y="296563"/>
            <a:ext cx="2767913" cy="187822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70462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6A7E48-C4F2-4F19-AD95-D7BCC0E73CD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8A6A-1D56-4892-B614-306844FF52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53321" y="365126"/>
            <a:ext cx="5115698" cy="779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 28pt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3" hasCustomPrompt="1"/>
          </p:nvPr>
        </p:nvSpPr>
        <p:spPr>
          <a:xfrm>
            <a:off x="253321" y="1664043"/>
            <a:ext cx="5115698" cy="3789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500" b="1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57213" indent="-214313">
              <a:buFont typeface="Arial" panose="020B0604020202020204" pitchFamily="34" charset="0"/>
              <a:buChar char="•"/>
              <a:defRPr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113" indent="-214313">
              <a:buFont typeface="Arial" panose="020B0604020202020204" pitchFamily="34" charset="0"/>
              <a:buChar char="•"/>
              <a:defRPr sz="105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3013" indent="-214313">
              <a:buFont typeface="Arial" panose="020B0604020202020204" pitchFamily="34" charset="0"/>
              <a:buChar char="•"/>
              <a:defRPr sz="9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 20pt</a:t>
            </a:r>
          </a:p>
          <a:p>
            <a:pPr lvl="1"/>
            <a:r>
              <a:rPr lang="en-US"/>
              <a:t>Second level 18pt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7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65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3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29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8217" y="2463113"/>
            <a:ext cx="4998308" cy="3616411"/>
          </a:xfrm>
          <a:prstGeom prst="rect">
            <a:avLst/>
          </a:prstGeom>
        </p:spPr>
        <p:txBody>
          <a:bodyPr/>
          <a:lstStyle>
            <a:lvl2pPr>
              <a:defRPr sz="15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05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9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964968" y="313038"/>
            <a:ext cx="5041557" cy="12439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964968" y="1812328"/>
            <a:ext cx="5090984" cy="4530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954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66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8521" y="2463113"/>
            <a:ext cx="4998308" cy="3616411"/>
          </a:xfrm>
          <a:prstGeom prst="rect">
            <a:avLst/>
          </a:prstGeom>
        </p:spPr>
        <p:txBody>
          <a:bodyPr/>
          <a:lstStyle>
            <a:lvl2pPr>
              <a:defRPr sz="15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05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9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65272" y="313038"/>
            <a:ext cx="5041557" cy="12439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165271" y="1812328"/>
            <a:ext cx="5090984" cy="4530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895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21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8521" y="2463113"/>
            <a:ext cx="4998308" cy="3616411"/>
          </a:xfrm>
          <a:prstGeom prst="rect">
            <a:avLst/>
          </a:prstGeom>
        </p:spPr>
        <p:txBody>
          <a:bodyPr/>
          <a:lstStyle>
            <a:lvl2pPr>
              <a:defRPr sz="15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05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9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65272" y="313038"/>
            <a:ext cx="5041557" cy="12439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165271" y="1812328"/>
            <a:ext cx="5090984" cy="4530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1553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51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6A7E48-C4F2-4F19-AD95-D7BCC0E73CD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68A6A-1D56-4892-B614-306844FF52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53321" y="365126"/>
            <a:ext cx="5115698" cy="779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 28pt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3" hasCustomPrompt="1"/>
          </p:nvPr>
        </p:nvSpPr>
        <p:spPr>
          <a:xfrm>
            <a:off x="253321" y="1664043"/>
            <a:ext cx="5115698" cy="3789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500" b="1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557213" indent="-214313">
              <a:buFont typeface="Arial" panose="020B0604020202020204" pitchFamily="34" charset="0"/>
              <a:buChar char="•"/>
              <a:defRPr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00113" indent="-214313">
              <a:buFont typeface="Arial" panose="020B0604020202020204" pitchFamily="34" charset="0"/>
              <a:buChar char="•"/>
              <a:defRPr sz="105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243013" indent="-214313">
              <a:buFont typeface="Arial" panose="020B0604020202020204" pitchFamily="34" charset="0"/>
              <a:buChar char="•"/>
              <a:defRPr sz="9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 20pt</a:t>
            </a:r>
          </a:p>
          <a:p>
            <a:pPr lvl="1"/>
            <a:r>
              <a:rPr lang="en-US"/>
              <a:t>Second level 18pt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59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Questions? 28pt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8A6A-1D56-4892-B614-306844FF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56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51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Questions? 28pt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8A6A-1D56-4892-B614-306844FF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97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3698"/>
            <a:ext cx="9144000" cy="12439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87614"/>
            <a:ext cx="9144000" cy="4530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53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88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8521" y="2463113"/>
            <a:ext cx="4998308" cy="3616411"/>
          </a:xfrm>
          <a:prstGeom prst="rect">
            <a:avLst/>
          </a:prstGeom>
        </p:spPr>
        <p:txBody>
          <a:bodyPr/>
          <a:lstStyle>
            <a:lvl2pPr>
              <a:defRPr sz="15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05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9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C66C-7C6F-4EE8-BDC6-BA66F8CACB7A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65272" y="313038"/>
            <a:ext cx="5041557" cy="12439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165271" y="1812328"/>
            <a:ext cx="5090984" cy="4530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6716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American F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8368" y="3857017"/>
            <a:ext cx="7772400" cy="2387600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rgbClr val="69BE28"/>
                </a:solidFill>
              </a:defRPr>
            </a:lvl1pPr>
          </a:lstStyle>
          <a:p>
            <a:r>
              <a:rPr lang="en-US" dirty="0"/>
              <a:t>Title Verdana 32 Bold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8368" y="5435124"/>
            <a:ext cx="6858000" cy="4580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Verdana 20</a:t>
            </a:r>
          </a:p>
        </p:txBody>
      </p:sp>
    </p:spTree>
    <p:extLst>
      <p:ext uri="{BB962C8B-B14F-4D97-AF65-F5344CB8AC3E}">
        <p14:creationId xmlns:p14="http://schemas.microsoft.com/office/powerpoint/2010/main" val="213523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2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0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9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9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4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1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7794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 28pt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64043"/>
            <a:ext cx="7886700" cy="4512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 24pt</a:t>
            </a:r>
          </a:p>
          <a:p>
            <a:pPr lvl="1"/>
            <a:r>
              <a:rPr lang="en-US"/>
              <a:t>Second level 20pt</a:t>
            </a:r>
          </a:p>
          <a:p>
            <a:pPr lvl="2"/>
            <a:r>
              <a:rPr lang="en-US"/>
              <a:t>Third level 16pt</a:t>
            </a:r>
          </a:p>
          <a:p>
            <a:pPr lvl="3"/>
            <a:r>
              <a:rPr lang="en-US"/>
              <a:t>Fourth level 12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Fifth level 11pt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996" y="6356353"/>
            <a:ext cx="1346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68A6A-1D56-4892-B614-306844FF5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6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676" r:id="rId2"/>
    <p:sldLayoutId id="2147483751" r:id="rId3"/>
    <p:sldLayoutId id="2147483752" r:id="rId4"/>
    <p:sldLayoutId id="21474837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165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04165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165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4165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4165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rgbClr val="004165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05972"/>
            <a:ext cx="8335888" cy="841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Verdana 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534943"/>
            <a:ext cx="422483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004165"/>
                </a:solidFill>
              </a:defRPr>
            </a:lvl1pPr>
          </a:lstStyle>
          <a:p>
            <a:fld id="{B71DA92F-EF21-444B-B1E2-DF7A8A5710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6477000"/>
            <a:ext cx="5651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13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SzPct val="125000"/>
        <a:buFont typeface="Arial" panose="020B0604020202020204" pitchFamily="34" charset="0"/>
        <a:buChar char="•"/>
        <a:defRPr lang="en-US" sz="2000" b="1" kern="1200" dirty="0" smtClean="0">
          <a:solidFill>
            <a:srgbClr val="004165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165"/>
        </a:buClr>
        <a:buSzPct val="70000"/>
        <a:buFont typeface="Arial" panose="020B0604020202020204" pitchFamily="34" charset="0"/>
        <a:buChar char="•"/>
        <a:defRPr sz="2400" kern="1200">
          <a:solidFill>
            <a:srgbClr val="004165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004165"/>
        </a:buClr>
        <a:buFont typeface="Arial" panose="020B0604020202020204" pitchFamily="34" charset="0"/>
        <a:buNone/>
        <a:defRPr sz="2000" kern="1200">
          <a:solidFill>
            <a:srgbClr val="0041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tbaumann@gbq.com" TargetMode="Externa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ecurityscorecard.com/gbq/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980" y="5149421"/>
            <a:ext cx="6858000" cy="458053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dirty="0"/>
              <a:t>October 10, 2024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03AF81-3772-6290-719A-93B153826D0B}"/>
              </a:ext>
            </a:extLst>
          </p:cNvPr>
          <p:cNvSpPr txBox="1">
            <a:spLocks/>
          </p:cNvSpPr>
          <p:nvPr/>
        </p:nvSpPr>
        <p:spPr>
          <a:xfrm>
            <a:off x="1258368" y="3816774"/>
            <a:ext cx="705722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9BE28"/>
                </a:solidFill>
                <a:latin typeface="+mj-lt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700" dirty="0">
                <a:ea typeface="+mj-lt"/>
                <a:cs typeface="+mj-lt"/>
              </a:rPr>
              <a:t>Mid-Sized CU CEO Roundtable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5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FF9DD0-1330-BEA2-BDC0-D931BCDDD4E0}"/>
              </a:ext>
            </a:extLst>
          </p:cNvPr>
          <p:cNvSpPr txBox="1"/>
          <p:nvPr/>
        </p:nvSpPr>
        <p:spPr>
          <a:xfrm>
            <a:off x="896531" y="88231"/>
            <a:ext cx="8247469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Consider the Following Scenarios: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33E3-D11F-2062-13D7-D732ACAEDEA8}"/>
              </a:ext>
            </a:extLst>
          </p:cNvPr>
          <p:cNvSpPr txBox="1"/>
          <p:nvPr/>
        </p:nvSpPr>
        <p:spPr>
          <a:xfrm>
            <a:off x="3709043" y="573937"/>
            <a:ext cx="5164016" cy="5571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Your HR Director tells you that she emailed the W2s you asked her to send​.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You receive an email from a longstanding vendor changing the wire instructions on their account​.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You send a wire in response to an email informing you of changed instructions from a longstanding vendor​.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Ohio Department of Tax calls to inform you that 5 of your employees’ identities were used to file fraudulent tax returns​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On your way to work after a long weekend, you start getting texts that no one can log into the company ERP system ….​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A vendor calls your accounts payable team to ask when payment will be made; AP made the payment via wire a month ago ….​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Customers begin calling your help desk reporting your web application is down; when your development manager logs into to troubleshoot all he finds is a file titled “READ ME” …​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Help desk calls significantly increase with reports of staff having slow running and/or slowly running systems​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2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A law enforcement officer is at the front desk and wants to speak to the CIO/COO/CEO.</a:t>
            </a:r>
          </a:p>
        </p:txBody>
      </p:sp>
    </p:spTree>
    <p:extLst>
      <p:ext uri="{BB962C8B-B14F-4D97-AF65-F5344CB8AC3E}">
        <p14:creationId xmlns:p14="http://schemas.microsoft.com/office/powerpoint/2010/main" val="412213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682563-19DC-2139-9146-0FF83A01F4B9}"/>
              </a:ext>
            </a:extLst>
          </p:cNvPr>
          <p:cNvSpPr txBox="1"/>
          <p:nvPr/>
        </p:nvSpPr>
        <p:spPr>
          <a:xfrm>
            <a:off x="273885" y="1160169"/>
            <a:ext cx="8300620" cy="4824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4165"/>
                </a:solidFill>
                <a:latin typeface="Verdana"/>
                <a:cs typeface="Arial"/>
              </a:rPr>
              <a:t>A holistic program to understand and manager the risks of outages</a:t>
            </a: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 ​</a:t>
            </a:r>
            <a:endParaRPr lang="en-US" sz="1600" dirty="0">
              <a:solidFill>
                <a:srgbClr val="004165"/>
              </a:solidFill>
              <a:latin typeface="Verdana"/>
              <a:ea typeface="Calibri"/>
              <a:cs typeface="Calibri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Risk Assessment​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Business Impact Analysis​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Plan Development​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Business Continuity​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Technical Recovery​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Disaster Recovery​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Crisis Management​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900113" lvl="2" indent="-214313">
              <a:lnSpc>
                <a:spcPct val="150000"/>
              </a:lnSpc>
              <a:buFont typeface="Wingdings,Sans-Serif"/>
              <a:buChar char="§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Incident Response​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Exercise Program​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Checklist​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Call list​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Tabletop or Simulation​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C604A-7F71-28E7-4C69-96F618F59707}"/>
              </a:ext>
            </a:extLst>
          </p:cNvPr>
          <p:cNvSpPr txBox="1"/>
          <p:nvPr/>
        </p:nvSpPr>
        <p:spPr>
          <a:xfrm>
            <a:off x="137528" y="106034"/>
            <a:ext cx="8732587" cy="10541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</a:rPr>
              <a:t>Business Continuity Management System</a:t>
            </a:r>
            <a:endParaRPr lang="en-US" sz="3200" dirty="0"/>
          </a:p>
        </p:txBody>
      </p:sp>
      <p:pic>
        <p:nvPicPr>
          <p:cNvPr id="7" name="Picture 6" descr="smartsheet.com">
            <a:extLst>
              <a:ext uri="{FF2B5EF4-FFF2-40B4-BE49-F238E27FC236}">
                <a16:creationId xmlns:a16="http://schemas.microsoft.com/office/drawing/2014/main" id="{56E9319D-A76E-B2BC-29AA-F2B5571A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11569"/>
            <a:ext cx="4456729" cy="35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2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65ADE0-F365-AEA5-A61D-7971ED266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735965"/>
              </p:ext>
            </p:extLst>
          </p:nvPr>
        </p:nvGraphicFramePr>
        <p:xfrm>
          <a:off x="118129" y="1897988"/>
          <a:ext cx="8907741" cy="41101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91801">
                  <a:extLst>
                    <a:ext uri="{9D8B030D-6E8A-4147-A177-3AD203B41FA5}">
                      <a16:colId xmlns:a16="http://schemas.microsoft.com/office/drawing/2014/main" val="1482113116"/>
                    </a:ext>
                  </a:extLst>
                </a:gridCol>
                <a:gridCol w="3341221">
                  <a:extLst>
                    <a:ext uri="{9D8B030D-6E8A-4147-A177-3AD203B41FA5}">
                      <a16:colId xmlns:a16="http://schemas.microsoft.com/office/drawing/2014/main" val="3174368862"/>
                    </a:ext>
                  </a:extLst>
                </a:gridCol>
                <a:gridCol w="4074719">
                  <a:extLst>
                    <a:ext uri="{9D8B030D-6E8A-4147-A177-3AD203B41FA5}">
                      <a16:colId xmlns:a16="http://schemas.microsoft.com/office/drawing/2014/main" val="1267832650"/>
                    </a:ext>
                  </a:extLst>
                </a:gridCol>
              </a:tblGrid>
              <a:tr h="422093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highlight>
                            <a:srgbClr val="004165"/>
                          </a:highlight>
                          <a:latin typeface="Verdana"/>
                        </a:rPr>
                        <a:t>Action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81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6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highlight>
                            <a:srgbClr val="004165"/>
                          </a:highlight>
                          <a:latin typeface="Verdana"/>
                        </a:rPr>
                        <a:t>Definition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81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6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highlight>
                            <a:srgbClr val="004165"/>
                          </a:highlight>
                          <a:latin typeface="Verdana"/>
                        </a:rPr>
                        <a:t>Example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81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220489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Risk Acceptance</a:t>
                      </a:r>
                      <a:endParaRPr lang="en-US" sz="1400">
                        <a:solidFill>
                          <a:srgbClr val="004165"/>
                        </a:solidFill>
                        <a:effectLst/>
                        <a:highlight>
                          <a:srgbClr val="D2DEEF"/>
                        </a:highlight>
                        <a:latin typeface="Verdana"/>
                      </a:endParaRP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81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dirty="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A risk is accepted with no action taken to mitigate it.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81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We accept we might fall for an AI Deepfake phone attack given the likelihood is low.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81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751892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Risk Transference</a:t>
                      </a:r>
                      <a:endParaRPr lang="en-US" sz="1400">
                        <a:solidFill>
                          <a:srgbClr val="004165"/>
                        </a:solidFill>
                        <a:effectLst/>
                        <a:highlight>
                          <a:srgbClr val="EAEFF7"/>
                        </a:highlight>
                        <a:latin typeface="Verdana"/>
                      </a:endParaRP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A risk transferred via a contract to an external party who will assume the risk on an organization’s behalf.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dirty="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A third-party contract with a key service provider can transfer your risk (but not your obligation to protect) to them.</a:t>
                      </a:r>
                    </a:p>
                    <a:p>
                      <a:pPr lvl="0">
                        <a:buNone/>
                      </a:pPr>
                      <a:endParaRPr lang="en-US" sz="1400" dirty="0">
                        <a:solidFill>
                          <a:srgbClr val="004165"/>
                        </a:solidFill>
                        <a:effectLst/>
                        <a:highlight>
                          <a:srgbClr val="EAEFF7"/>
                        </a:highlight>
                        <a:latin typeface="Verdana"/>
                      </a:endParaRPr>
                    </a:p>
                    <a:p>
                      <a:pPr fontAlgn="base"/>
                      <a:r>
                        <a:rPr lang="en-US" sz="1400" dirty="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Cyber liability insurance.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33132"/>
                  </a:ext>
                </a:extLst>
              </a:tr>
              <a:tr h="637631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Risk Avoidance</a:t>
                      </a:r>
                      <a:endParaRPr lang="en-US" sz="1400">
                        <a:solidFill>
                          <a:srgbClr val="004165"/>
                        </a:solidFill>
                        <a:effectLst/>
                        <a:highlight>
                          <a:srgbClr val="D2DEEF"/>
                        </a:highlight>
                        <a:latin typeface="Verdana"/>
                      </a:endParaRP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A risk is eliminated by not taking any action that would mean the risk could occur.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We might turn down an opportunity to open a CA because regulations there are more difficult creating risks higher than we can accept.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168140"/>
                  </a:ext>
                </a:extLst>
              </a:tr>
              <a:tr h="637631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Risk Reduction</a:t>
                      </a:r>
                      <a:endParaRPr lang="en-US" sz="1400">
                        <a:solidFill>
                          <a:srgbClr val="004165"/>
                        </a:solidFill>
                        <a:effectLst/>
                        <a:highlight>
                          <a:srgbClr val="EAEFF7"/>
                        </a:highlight>
                        <a:latin typeface="Verdana"/>
                      </a:endParaRP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Risk reduction is when a risk becomes less severe through actions taken to prevent or minimize its impact. 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dirty="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Following security best practices to identify and implement safeguards to control risk.</a:t>
                      </a:r>
                    </a:p>
                  </a:txBody>
                  <a:tcPr marL="68580" marR="68580" marT="34290" marB="34290">
                    <a:lnL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03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49862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F681694-8A7E-B4C2-D5ED-01EFB2BE9244}"/>
              </a:ext>
            </a:extLst>
          </p:cNvPr>
          <p:cNvSpPr txBox="1"/>
          <p:nvPr/>
        </p:nvSpPr>
        <p:spPr>
          <a:xfrm>
            <a:off x="92930" y="700070"/>
            <a:ext cx="7391400" cy="11274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Identification of disruptions to the organization​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Analysis and evaluation of the identified risks​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/>
                <a:cs typeface="Arial"/>
              </a:rPr>
              <a:t>Determination of which risks require treatment</a:t>
            </a:r>
            <a:endParaRPr lang="en-US" sz="16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5750-5B6E-5DA2-9CB7-F8E79ED9BA7E}"/>
              </a:ext>
            </a:extLst>
          </p:cNvPr>
          <p:cNvSpPr txBox="1"/>
          <p:nvPr/>
        </p:nvSpPr>
        <p:spPr>
          <a:xfrm>
            <a:off x="92930" y="67948"/>
            <a:ext cx="4883150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</a:rPr>
              <a:t>Risk Assessment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425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300" y="198579"/>
            <a:ext cx="7729323" cy="51859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/>
                <a:ea typeface="Verdana"/>
              </a:rPr>
              <a:t>Business Impact Analysis (BIA)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35AB91-A723-5A8F-7D0F-C490753D00CB}"/>
              </a:ext>
            </a:extLst>
          </p:cNvPr>
          <p:cNvSpPr txBox="1"/>
          <p:nvPr/>
        </p:nvSpPr>
        <p:spPr>
          <a:xfrm>
            <a:off x="234616" y="717177"/>
            <a:ext cx="8251658" cy="54146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04165"/>
                </a:solidFill>
                <a:latin typeface="Verdana"/>
                <a:cs typeface="Segoe UI"/>
              </a:rPr>
              <a:t>A business impact analysis (BIA) tells you what to expect when your business is disrupted, so you can proactively create recovery strategies.</a:t>
            </a:r>
            <a:r>
              <a:rPr lang="en-US" sz="1800" dirty="0">
                <a:solidFill>
                  <a:srgbClr val="004165"/>
                </a:solidFill>
                <a:latin typeface="Verdana"/>
                <a:cs typeface="Segoe UI"/>
              </a:rPr>
              <a:t>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Segoe UI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Identification of the different parts of the business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Identification of the criticality of any part of the business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Identification of dependencies on resources  ​</a:t>
            </a:r>
            <a:br>
              <a:rPr lang="en-US" sz="1800" dirty="0">
                <a:latin typeface="Verdana"/>
                <a:cs typeface="Arial"/>
              </a:rPr>
            </a:b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(technology, people, vendors, etc.)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Identification of the impact 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Technology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People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Process &amp; policy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Organization ​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557213" lvl="1" indent="-214313">
              <a:lnSpc>
                <a:spcPct val="150000"/>
              </a:lnSpc>
              <a:buFont typeface="Courier New,monospace"/>
              <a:buChar char="o"/>
            </a:pPr>
            <a:r>
              <a:rPr lang="en-US" sz="1800" dirty="0">
                <a:solidFill>
                  <a:srgbClr val="004165"/>
                </a:solidFill>
                <a:latin typeface="Verdana"/>
                <a:cs typeface="Arial"/>
              </a:rPr>
              <a:t>Business strategy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871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4306" y="138009"/>
            <a:ext cx="5041557" cy="51145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/>
                <a:ea typeface="Verdana"/>
              </a:rPr>
              <a:t>Plan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FA3B5-CA69-423B-A0AA-949483C782AF}"/>
              </a:ext>
            </a:extLst>
          </p:cNvPr>
          <p:cNvSpPr txBox="1"/>
          <p:nvPr/>
        </p:nvSpPr>
        <p:spPr>
          <a:xfrm>
            <a:off x="164305" y="874295"/>
            <a:ext cx="8362073" cy="3700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Business Continuity 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 Recovery of the operations​​.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Technical Recovery 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 Recovery of the technology​​.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Disaster Recovery 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  Large-scale recovery (loss of a building)​.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Incident Response 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 Response to incidents with escalations to different levels in the business​​.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Crisis Management 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 The management of a larger-scale incident.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6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5588" y="133579"/>
            <a:ext cx="5041557" cy="41272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/>
                <a:ea typeface="Verdana"/>
              </a:rPr>
              <a:t>Exercise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A94E4-25EA-1E33-19E5-C30E1842FCA1}"/>
              </a:ext>
            </a:extLst>
          </p:cNvPr>
          <p:cNvSpPr txBox="1"/>
          <p:nvPr/>
        </p:nvSpPr>
        <p:spPr>
          <a:xfrm>
            <a:off x="165588" y="809565"/>
            <a:ext cx="8272560" cy="2776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Segoe UI"/>
              </a:rPr>
              <a:t>Plans must be exercised to identify improvements: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Segoe UI"/>
              </a:rPr>
              <a:t>​​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Segoe UI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Checklist 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 Finds gaps in plans​​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Call Lists 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 Makes sure you can communicate ​​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Tabletop 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 Identifies overall improvements in a plan or the Business Continuity program​​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Simulation 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— Actual simulation of a loss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47805-04EA-EF85-0D75-5905DF3577A7}"/>
              </a:ext>
            </a:extLst>
          </p:cNvPr>
          <p:cNvSpPr txBox="1"/>
          <p:nvPr/>
        </p:nvSpPr>
        <p:spPr>
          <a:xfrm>
            <a:off x="863420" y="6173197"/>
            <a:ext cx="6876896" cy="684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4165"/>
                </a:solidFill>
                <a:latin typeface="Verdana"/>
              </a:rPr>
              <a:t>*After an exercise make sure you document lessons learned, identify improvements and update plans*</a:t>
            </a:r>
            <a:endParaRPr lang="en-US" sz="2000" dirty="0">
              <a:solidFill>
                <a:srgbClr val="004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2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6315" y="207388"/>
            <a:ext cx="6112934" cy="1090259"/>
          </a:xfrm>
        </p:spPr>
        <p:txBody>
          <a:bodyPr lIns="68580" tIns="34290" rIns="68580" bIns="34290" anchor="t">
            <a:normAutofit/>
          </a:bodyPr>
          <a:lstStyle/>
          <a:p>
            <a:r>
              <a:rPr lang="en-US" sz="3200" dirty="0">
                <a:latin typeface="Verdana"/>
                <a:ea typeface="calibri light"/>
                <a:cs typeface="calibri light"/>
              </a:rPr>
              <a:t>Plan Summary</a:t>
            </a:r>
          </a:p>
          <a:p>
            <a:endParaRPr lang="en-US" sz="21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019BAE-6F69-6B15-FEF7-84E416DAE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940089"/>
              </p:ext>
            </p:extLst>
          </p:nvPr>
        </p:nvGraphicFramePr>
        <p:xfrm>
          <a:off x="176315" y="1356792"/>
          <a:ext cx="8791371" cy="36151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54184">
                  <a:extLst>
                    <a:ext uri="{9D8B030D-6E8A-4147-A177-3AD203B41FA5}">
                      <a16:colId xmlns:a16="http://schemas.microsoft.com/office/drawing/2014/main" val="3778002060"/>
                    </a:ext>
                  </a:extLst>
                </a:gridCol>
                <a:gridCol w="2040517">
                  <a:extLst>
                    <a:ext uri="{9D8B030D-6E8A-4147-A177-3AD203B41FA5}">
                      <a16:colId xmlns:a16="http://schemas.microsoft.com/office/drawing/2014/main" val="2795435192"/>
                    </a:ext>
                  </a:extLst>
                </a:gridCol>
                <a:gridCol w="2649773">
                  <a:extLst>
                    <a:ext uri="{9D8B030D-6E8A-4147-A177-3AD203B41FA5}">
                      <a16:colId xmlns:a16="http://schemas.microsoft.com/office/drawing/2014/main" val="1478178430"/>
                    </a:ext>
                  </a:extLst>
                </a:gridCol>
                <a:gridCol w="2146897">
                  <a:extLst>
                    <a:ext uri="{9D8B030D-6E8A-4147-A177-3AD203B41FA5}">
                      <a16:colId xmlns:a16="http://schemas.microsoft.com/office/drawing/2014/main" val="160692913"/>
                    </a:ext>
                  </a:extLst>
                </a:gridCol>
              </a:tblGrid>
              <a:tr h="61461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Plan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6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Objective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6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Approach and Scope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6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Verdana"/>
                        </a:rPr>
                        <a:t>Implementation and Maintenance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1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019905"/>
                  </a:ext>
                </a:extLst>
              </a:tr>
              <a:tr h="943114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Business Continuity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Ensure critical business functions continue during a disruption.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Identify critical business processes and develops continuity strategies.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Regular review and testing, including updating as needed.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1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25074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Technical Recovery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Restore IT systems and infrastructure quickly after a disaster.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Restore IT infrastructure and systems, including data backup and recovery.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EAEFF7"/>
                          </a:highlight>
                          <a:latin typeface="Verdana"/>
                        </a:rPr>
                        <a:t>Regular backup and testing of recovery processes.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729389"/>
                  </a:ext>
                </a:extLst>
              </a:tr>
              <a:tr h="943114">
                <a:tc>
                  <a:txBody>
                    <a:bodyPr/>
                    <a:lstStyle/>
                    <a:p>
                      <a:pPr fontAlgn="base"/>
                      <a:r>
                        <a:rPr lang="en-US" sz="140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Incident Response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dirty="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Identify, contain, eradicate and recover from cybersecurity incidents.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dirty="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Structured approach to incident detection, containment, eradication and recovery.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400" dirty="0">
                          <a:solidFill>
                            <a:srgbClr val="004165"/>
                          </a:solidFill>
                          <a:effectLst/>
                          <a:highlight>
                            <a:srgbClr val="D2DEEF"/>
                          </a:highlight>
                          <a:latin typeface="Verdana"/>
                        </a:rPr>
                        <a:t>Regular assessment and testing of the incident response plan.</a:t>
                      </a:r>
                    </a:p>
                  </a:txBody>
                  <a:tcPr marL="68580" marR="68580" marT="34290" marB="34290">
                    <a:lnL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121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2316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5612" y="88695"/>
            <a:ext cx="5085518" cy="647186"/>
          </a:xfrm>
        </p:spPr>
        <p:txBody>
          <a:bodyPr lIns="68580" tIns="34290" rIns="68580" bIns="34290" anchor="t">
            <a:normAutofit/>
          </a:bodyPr>
          <a:lstStyle/>
          <a:p>
            <a:r>
              <a:rPr lang="en-US" sz="3200" dirty="0">
                <a:latin typeface="Verdana"/>
                <a:ea typeface="calibri light"/>
                <a:cs typeface="calibri light"/>
              </a:rPr>
              <a:t>Backups </a:t>
            </a:r>
            <a:endParaRPr lang="en-US" sz="3200" dirty="0"/>
          </a:p>
          <a:p>
            <a:endParaRPr lang="en-US" sz="2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52332-F1FD-C46D-3084-271A35F35CC3}"/>
              </a:ext>
            </a:extLst>
          </p:cNvPr>
          <p:cNvSpPr txBox="1"/>
          <p:nvPr/>
        </p:nvSpPr>
        <p:spPr>
          <a:xfrm>
            <a:off x="93320" y="627571"/>
            <a:ext cx="8785985" cy="32386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00075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3-2-1 Rule </a:t>
            </a:r>
            <a:r>
              <a:rPr lang="en-US" sz="2000" dirty="0">
                <a:solidFill>
                  <a:srgbClr val="4D5156"/>
                </a:solidFill>
                <a:latin typeface="Verdana"/>
                <a:ea typeface="+mn-lt"/>
                <a:cs typeface="+mn-lt"/>
              </a:rPr>
              <a:t>—</a:t>
            </a:r>
            <a:r>
              <a:rPr lang="en-US" sz="2000" dirty="0">
                <a:solidFill>
                  <a:srgbClr val="4D5156"/>
                </a:solidFill>
                <a:latin typeface="Verdana"/>
                <a:ea typeface="Calibri"/>
                <a:cs typeface="Calibri"/>
              </a:rPr>
              <a:t> 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Keep at least three (3) copies of your data, and store two (2) backup copies on different storage media, with one (1) of them located offsite (Test)</a:t>
            </a:r>
            <a:r>
              <a:rPr lang="en-US" sz="2000" dirty="0">
                <a:latin typeface="Verdana"/>
                <a:cs typeface="Arial"/>
              </a:rPr>
              <a:t>​</a:t>
            </a:r>
            <a:endParaRPr lang="en-US" sz="2000" dirty="0">
              <a:latin typeface="Verdana"/>
              <a:ea typeface="Verdana"/>
            </a:endParaRPr>
          </a:p>
          <a:p>
            <a:pPr marL="600075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RTO </a:t>
            </a:r>
            <a:r>
              <a:rPr lang="en-US" sz="2000" dirty="0">
                <a:solidFill>
                  <a:srgbClr val="4D5156"/>
                </a:solidFill>
                <a:latin typeface="Verdana"/>
                <a:ea typeface="+mn-lt"/>
                <a:cs typeface="+mn-lt"/>
              </a:rPr>
              <a:t>—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 Recovery Time Objective (How long can you be down?)</a:t>
            </a:r>
            <a:r>
              <a:rPr lang="en-US" sz="2000" dirty="0">
                <a:latin typeface="Verdana"/>
                <a:cs typeface="Arial"/>
              </a:rPr>
              <a:t>​</a:t>
            </a:r>
            <a:endParaRPr lang="en-US" sz="2000" dirty="0">
              <a:latin typeface="Verdana"/>
              <a:ea typeface="Verdana"/>
              <a:cs typeface="Arial"/>
            </a:endParaRPr>
          </a:p>
          <a:p>
            <a:pPr marL="600075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RPO </a:t>
            </a:r>
            <a:r>
              <a:rPr lang="en-US" sz="2000" dirty="0">
                <a:solidFill>
                  <a:srgbClr val="4D5156"/>
                </a:solidFill>
                <a:latin typeface="Verdana"/>
                <a:ea typeface="+mn-lt"/>
                <a:cs typeface="+mn-lt"/>
              </a:rPr>
              <a:t>—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 Recovery Point Objective (How much data can you lose? Determines frequency)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773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4124" y="1602224"/>
            <a:ext cx="2532532" cy="10849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br>
              <a:rPr lang="en-US" sz="2400" b="1">
                <a:solidFill>
                  <a:srgbClr val="004165"/>
                </a:solidFill>
                <a:latin typeface="Verdana"/>
                <a:ea typeface="Verdana"/>
              </a:rPr>
            </a:br>
            <a:endParaRPr lang="en-US" sz="21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algn="r"/>
            <a:endParaRPr lang="en-US" sz="2100" b="1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DF03F-D817-3164-C33A-694878E73157}"/>
              </a:ext>
            </a:extLst>
          </p:cNvPr>
          <p:cNvSpPr txBox="1"/>
          <p:nvPr/>
        </p:nvSpPr>
        <p:spPr>
          <a:xfrm>
            <a:off x="208521" y="70853"/>
            <a:ext cx="5303227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</a:rPr>
              <a:t>Crisis Management </a:t>
            </a:r>
            <a:endParaRPr lang="en-US" sz="3200" dirty="0">
              <a:latin typeface="Verdana"/>
              <a:ea typeface="Verdan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1EBD0-8B32-4B3E-42A6-EAAC96AD2C57}"/>
              </a:ext>
            </a:extLst>
          </p:cNvPr>
          <p:cNvSpPr txBox="1"/>
          <p:nvPr/>
        </p:nvSpPr>
        <p:spPr>
          <a:xfrm>
            <a:off x="317401" y="649264"/>
            <a:ext cx="3791438" cy="5559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Detects, responds to and recovers from cybersecurity incidents​.</a:t>
            </a:r>
            <a:endParaRPr lang="en-US" sz="1600" dirty="0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Minimizes damage, recovery time, and costs from attacks/breaches​.</a:t>
            </a: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Identifies, contains, and resolves security incidents​.</a:t>
            </a: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Enables swift action against threats, and restores operations​.</a:t>
            </a: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Includes phases like preparation, detection, containment, and recovery.​</a:t>
            </a: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1600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Follows incident response plan with roles, procedures, and tools.</a:t>
            </a:r>
          </a:p>
        </p:txBody>
      </p:sp>
      <p:pic>
        <p:nvPicPr>
          <p:cNvPr id="5" name="Picture 4" descr="business recovery scenario planning">
            <a:extLst>
              <a:ext uri="{FF2B5EF4-FFF2-40B4-BE49-F238E27FC236}">
                <a16:creationId xmlns:a16="http://schemas.microsoft.com/office/drawing/2014/main" id="{7B5496A0-8567-4759-9B58-3E42D6443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839" y="853567"/>
            <a:ext cx="5036749" cy="46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1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3" y="166438"/>
            <a:ext cx="6647542" cy="58459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Cyber Liability Insurance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6FD5A-F2E6-DDC6-0921-22A2F6162A80}"/>
              </a:ext>
            </a:extLst>
          </p:cNvPr>
          <p:cNvSpPr txBox="1"/>
          <p:nvPr/>
        </p:nvSpPr>
        <p:spPr>
          <a:xfrm>
            <a:off x="170353" y="751035"/>
            <a:ext cx="7708106" cy="50853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Review annually with a broker with cyber knowledge and experience</a:t>
            </a:r>
            <a:r>
              <a:rPr lang="en-US" sz="2000" dirty="0">
                <a:latin typeface="Verdana"/>
                <a:cs typeface="Arial"/>
              </a:rPr>
              <a:t>​​.</a:t>
            </a:r>
            <a:endParaRPr lang="en-US" sz="2000" dirty="0"/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Riders on property &amp; casualty are often not enough</a:t>
            </a:r>
            <a:r>
              <a:rPr lang="en-US" sz="2000" dirty="0">
                <a:latin typeface="Verdana"/>
                <a:cs typeface="Arial"/>
              </a:rPr>
              <a:t>​​.</a:t>
            </a:r>
            <a:endParaRPr lang="en-US" sz="2000" dirty="0"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Accurately complete underwriting forms.</a:t>
            </a:r>
            <a:r>
              <a:rPr lang="en-US" sz="2000" dirty="0">
                <a:latin typeface="Verdana"/>
                <a:cs typeface="Arial"/>
              </a:rPr>
              <a:t>​​</a:t>
            </a:r>
            <a:endParaRPr lang="en-US" sz="2000" dirty="0"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Understand how much coverage you need.</a:t>
            </a:r>
            <a:r>
              <a:rPr lang="en-US" sz="2000" dirty="0">
                <a:latin typeface="Verdana"/>
                <a:cs typeface="Arial"/>
              </a:rPr>
              <a:t>​​</a:t>
            </a:r>
            <a:endParaRPr lang="en-US" sz="2000" dirty="0"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Understand the type of coverage</a:t>
            </a:r>
            <a:r>
              <a:rPr lang="en-US" sz="2000" dirty="0">
                <a:latin typeface="Verdana"/>
                <a:cs typeface="Arial"/>
              </a:rPr>
              <a:t>​​.</a:t>
            </a:r>
            <a:endParaRPr lang="en-US" sz="2000" dirty="0"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Business Impact Assessment will help inform the conversation</a:t>
            </a:r>
            <a:r>
              <a:rPr lang="en-US" sz="2000" dirty="0">
                <a:latin typeface="Verdana"/>
                <a:cs typeface="Arial"/>
              </a:rPr>
              <a:t>​​.</a:t>
            </a:r>
            <a:endParaRPr lang="en-US" sz="2000" dirty="0"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Increased carrier expectations for </a:t>
            </a: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documented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 and </a:t>
            </a:r>
            <a:r>
              <a:rPr lang="en-US" sz="2000" b="1" dirty="0">
                <a:solidFill>
                  <a:srgbClr val="004165"/>
                </a:solidFill>
                <a:latin typeface="Verdana"/>
                <a:cs typeface="Arial"/>
              </a:rPr>
              <a:t>tested</a:t>
            </a: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 business continuity, disaster recovery, and incident response plans.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55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78A85-EB86-4A22-8C7D-BA654039BD35}"/>
              </a:ext>
            </a:extLst>
          </p:cNvPr>
          <p:cNvSpPr txBox="1">
            <a:spLocks/>
          </p:cNvSpPr>
          <p:nvPr/>
        </p:nvSpPr>
        <p:spPr>
          <a:xfrm>
            <a:off x="228601" y="296563"/>
            <a:ext cx="2767913" cy="1878226"/>
          </a:xfrm>
          <a:prstGeom prst="rect">
            <a:avLst/>
          </a:prstGeom>
        </p:spPr>
        <p:txBody>
          <a:bodyPr lIns="68580" tIns="34290" rIns="68580" bIns="3429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>
                <a:latin typeface="Verdana"/>
                <a:ea typeface="Verdana"/>
              </a:rPr>
              <a:t>Presenter: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AA2D03-06AC-42E1-B8A9-A0CEFE4436B8}"/>
              </a:ext>
            </a:extLst>
          </p:cNvPr>
          <p:cNvSpPr/>
          <p:nvPr/>
        </p:nvSpPr>
        <p:spPr>
          <a:xfrm>
            <a:off x="4276557" y="4370570"/>
            <a:ext cx="2487584" cy="1485022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600" b="1" dirty="0">
                <a:solidFill>
                  <a:srgbClr val="69BE2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Todd Baumann</a:t>
            </a:r>
          </a:p>
          <a:p>
            <a:pPr algn="ctr"/>
            <a:r>
              <a:rPr lang="en-US" sz="1600" i="1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&amp; Cybersecurity</a:t>
            </a:r>
            <a:br>
              <a:rPr lang="en-US" sz="1600" i="1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600" i="1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Manager</a:t>
            </a:r>
          </a:p>
          <a:p>
            <a:pPr algn="ctr"/>
            <a:r>
              <a:rPr lang="en-US" sz="1600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614.623.7817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rgbClr val="004165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  <a:hlinkClick r:id="rId2"/>
              </a:rPr>
              <a:t>tbaumann@gbq.com</a:t>
            </a:r>
            <a:endParaRPr lang="en-US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algn="ctr"/>
            <a:endParaRPr lang="en-US" sz="1200" dirty="0">
              <a:solidFill>
                <a:srgbClr val="004165"/>
              </a:solidFill>
              <a:ea typeface="+mn-lt"/>
              <a:cs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20042A-8A11-4DD8-A11A-0794DEF5C26A}"/>
              </a:ext>
            </a:extLst>
          </p:cNvPr>
          <p:cNvSpPr/>
          <p:nvPr/>
        </p:nvSpPr>
        <p:spPr>
          <a:xfrm>
            <a:off x="3513221" y="296563"/>
            <a:ext cx="3889396" cy="3793054"/>
          </a:xfrm>
          <a:prstGeom prst="ellipse">
            <a:avLst/>
          </a:prstGeom>
          <a:solidFill>
            <a:srgbClr val="004165"/>
          </a:solidFill>
          <a:ln>
            <a:solidFill>
              <a:srgbClr val="0041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in a suit smiling&#10;&#10;Description automatically generated">
            <a:extLst>
              <a:ext uri="{FF2B5EF4-FFF2-40B4-BE49-F238E27FC236}">
                <a16:creationId xmlns:a16="http://schemas.microsoft.com/office/drawing/2014/main" id="{DA3D4C47-BD27-4E7A-A696-ECFA0A69E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064" y="577516"/>
            <a:ext cx="3230271" cy="323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4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39" y="198522"/>
            <a:ext cx="6920258" cy="58459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Ransomware Mitigation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F6FD5A-F2E6-DDC6-0921-22A2F6162A80}"/>
              </a:ext>
            </a:extLst>
          </p:cNvPr>
          <p:cNvSpPr txBox="1"/>
          <p:nvPr/>
        </p:nvSpPr>
        <p:spPr>
          <a:xfrm>
            <a:off x="206939" y="783119"/>
            <a:ext cx="7708106" cy="4161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Reduce Attack Surface</a:t>
            </a:r>
            <a:endParaRPr lang="en-US" sz="2000" dirty="0"/>
          </a:p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Strengthen Access Controls</a:t>
            </a:r>
          </a:p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Enhance Security Measures</a:t>
            </a:r>
          </a:p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Improve Backup and Recovery</a:t>
            </a:r>
          </a:p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Employee Training and Awareness</a:t>
            </a:r>
          </a:p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Incident Response Planning</a:t>
            </a:r>
          </a:p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Use Security Assessment Tools</a:t>
            </a:r>
          </a:p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Monitor and Detect</a:t>
            </a:r>
          </a:p>
          <a:p>
            <a:pPr marL="342900" indent="-342900" algn="l">
              <a:lnSpc>
                <a:spcPct val="150000"/>
              </a:lnSpc>
              <a:buFont typeface="Arial" panose="020F0302020204030204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ea typeface="Verdana"/>
              </a:rPr>
              <a:t> Know your third-party connections</a:t>
            </a:r>
            <a:endParaRPr lang="en-US" sz="2000" b="0" i="0" dirty="0">
              <a:solidFill>
                <a:srgbClr val="004165"/>
              </a:solidFill>
              <a:effectLst/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21230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E37F69-4893-4AB2-8A60-CBBD719200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558" y="202058"/>
            <a:ext cx="8334375" cy="704850"/>
          </a:xfrm>
        </p:spPr>
        <p:txBody>
          <a:bodyPr lIns="68580" tIns="34290" rIns="68580" bIns="34290" anchor="t">
            <a:norm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Vendor Risk Management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196F55-C40B-45C9-945E-81EED447E13C}"/>
              </a:ext>
            </a:extLst>
          </p:cNvPr>
          <p:cNvGrpSpPr/>
          <p:nvPr/>
        </p:nvGrpSpPr>
        <p:grpSpPr>
          <a:xfrm>
            <a:off x="3959268" y="1056625"/>
            <a:ext cx="5061466" cy="3785459"/>
            <a:chOff x="1070398" y="1190446"/>
            <a:chExt cx="6934917" cy="52011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473F27-D748-4E0E-AAFE-FC9416BDF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98" y="1190446"/>
              <a:ext cx="6934917" cy="520118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BCA3BA-D775-4AB0-BF5D-1DC0A9D07A89}"/>
                </a:ext>
              </a:extLst>
            </p:cNvPr>
            <p:cNvSpPr/>
            <p:nvPr/>
          </p:nvSpPr>
          <p:spPr>
            <a:xfrm>
              <a:off x="4288631" y="3233738"/>
              <a:ext cx="895350" cy="895350"/>
            </a:xfrm>
            <a:prstGeom prst="ellipse">
              <a:avLst/>
            </a:prstGeom>
            <a:solidFill>
              <a:srgbClr val="69BE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600">
                  <a:solidFill>
                    <a:srgbClr val="004165"/>
                  </a:solidFill>
                </a:rPr>
                <a:t>Organization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54395A-249F-4CC5-9E13-12F6D0015AC9}"/>
              </a:ext>
            </a:extLst>
          </p:cNvPr>
          <p:cNvSpPr txBox="1"/>
          <p:nvPr/>
        </p:nvSpPr>
        <p:spPr>
          <a:xfrm>
            <a:off x="123266" y="906908"/>
            <a:ext cx="3834710" cy="46628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98609" marR="0" indent="-2143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4165"/>
                </a:solidFill>
                <a:latin typeface="Verdana"/>
                <a:ea typeface="Times New Roman" panose="02020603050405020304" pitchFamily="18" charset="0"/>
                <a:cs typeface="Times New Roman"/>
              </a:rPr>
              <a:t>Vendor</a:t>
            </a:r>
            <a:r>
              <a:rPr lang="en-US" sz="1500" kern="1200" dirty="0">
                <a:solidFill>
                  <a:srgbClr val="004165"/>
                </a:solidFill>
                <a:effectLst/>
                <a:latin typeface="Verdana"/>
                <a:ea typeface="Times New Roman" panose="02020603050405020304" pitchFamily="18" charset="0"/>
                <a:cs typeface="Times New Roman"/>
              </a:rPr>
              <a:t> risk management (or vendor risk management) programs are also becoming a part of the insurance conversation.</a:t>
            </a:r>
            <a:endParaRPr lang="en-US" sz="1500" kern="1200" dirty="0">
              <a:effectLst/>
              <a:latin typeface="Verdana"/>
              <a:ea typeface="Times New Roman" panose="02020603050405020304" pitchFamily="18" charset="0"/>
              <a:cs typeface="Times New Roman"/>
            </a:endParaRPr>
          </a:p>
          <a:p>
            <a:pPr marL="298609" marR="0" indent="-2143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srgbClr val="004165"/>
                </a:solidFill>
                <a:effectLst/>
                <a:latin typeface="Verdana"/>
                <a:ea typeface="Times New Roman" panose="02020603050405020304" pitchFamily="18" charset="0"/>
                <a:cs typeface="Times New Roman"/>
              </a:rPr>
              <a:t>These programs outline a process where critical and high-risk vendors are vetted and, in some cases, monitored to manage the risks inherent in those relationships.</a:t>
            </a:r>
            <a:endParaRPr lang="en-US" sz="1500" kern="1200" dirty="0">
              <a:effectLst/>
              <a:latin typeface="Verdana"/>
              <a:ea typeface="Times New Roman" panose="02020603050405020304" pitchFamily="18" charset="0"/>
              <a:cs typeface="Times New Roman"/>
            </a:endParaRPr>
          </a:p>
          <a:p>
            <a:pPr marL="298609" marR="0" indent="-2143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4165"/>
                </a:solidFill>
                <a:latin typeface="Verdana"/>
                <a:ea typeface="Calibri"/>
                <a:cs typeface="Times New Roman"/>
              </a:rPr>
              <a:t>Some carriers focus on cyber supply chain.</a:t>
            </a:r>
            <a:endParaRPr lang="en-US" sz="1500" dirty="0">
              <a:solidFill>
                <a:srgbClr val="004165"/>
              </a:solidFill>
              <a:effectLst/>
              <a:latin typeface="Verdana"/>
              <a:ea typeface="Calibri"/>
              <a:cs typeface="Times New Roman"/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667265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680" y="147609"/>
            <a:ext cx="7321688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Vendor Risk Management 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13BC8-B42A-BD05-F550-BD96BAD5AC9E}"/>
              </a:ext>
            </a:extLst>
          </p:cNvPr>
          <p:cNvSpPr txBox="1"/>
          <p:nvPr/>
        </p:nvSpPr>
        <p:spPr>
          <a:xfrm>
            <a:off x="201680" y="827893"/>
            <a:ext cx="6800699" cy="3700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Vendor inventory and profile</a:t>
            </a:r>
            <a:endParaRPr lang="en-US" sz="2000" dirty="0">
              <a:solidFill>
                <a:srgbClr val="004165"/>
              </a:solidFill>
              <a:latin typeface="Calibri" panose="020F0502020204030204"/>
              <a:ea typeface="Calibri"/>
              <a:cs typeface="Calibri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Risk assessment and classification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​Due diligence and vendor engagement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Contract management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Continuous monitoring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Reporting and metrics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cs typeface="Arial"/>
              </a:rPr>
              <a:t>Governance and oversight</a:t>
            </a:r>
            <a:endParaRPr lang="en-US" sz="2000" dirty="0">
              <a:solidFill>
                <a:srgbClr val="004165"/>
              </a:solidFill>
              <a:latin typeface="Verdana"/>
              <a:ea typeface="Verdana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ea typeface="Verdana"/>
                <a:cs typeface="Arial"/>
              </a:rPr>
              <a:t>Policy and standards</a:t>
            </a:r>
          </a:p>
        </p:txBody>
      </p:sp>
    </p:spTree>
    <p:extLst>
      <p:ext uri="{BB962C8B-B14F-4D97-AF65-F5344CB8AC3E}">
        <p14:creationId xmlns:p14="http://schemas.microsoft.com/office/powerpoint/2010/main" val="1917275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D042-8C1E-471D-BF30-F0F69FC5F6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988" y="236537"/>
            <a:ext cx="9212263" cy="620713"/>
          </a:xfrm>
          <a:prstGeom prst="rect">
            <a:avLst/>
          </a:prstGeom>
        </p:spPr>
        <p:txBody>
          <a:bodyPr lIns="68580" tIns="34290" rIns="68580" bIns="34290" anchor="t"/>
          <a:lstStyle/>
          <a:p>
            <a:r>
              <a:rPr lang="en-US" sz="3200" b="1" dirty="0" err="1">
                <a:solidFill>
                  <a:srgbClr val="004165"/>
                </a:solidFill>
                <a:latin typeface="Verdana"/>
                <a:ea typeface="+mj-lt"/>
                <a:cs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SecurityScorecard</a:t>
            </a:r>
            <a:endParaRPr lang="en-US" sz="3200" dirty="0">
              <a:solidFill>
                <a:srgbClr val="004165"/>
              </a:solidFill>
            </a:endParaRPr>
          </a:p>
          <a:p>
            <a:endParaRPr lang="en-US" sz="2100" b="1" dirty="0">
              <a:solidFill>
                <a:srgbClr val="004165"/>
              </a:solidFill>
              <a:latin typeface="Verdana"/>
              <a:ea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35A9B-C076-5548-B029-CD009200D658}"/>
              </a:ext>
            </a:extLst>
          </p:cNvPr>
          <p:cNvSpPr txBox="1"/>
          <p:nvPr/>
        </p:nvSpPr>
        <p:spPr>
          <a:xfrm>
            <a:off x="153988" y="857250"/>
            <a:ext cx="5030299" cy="2776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ea typeface="+mn-lt"/>
                <a:cs typeface="+mn-lt"/>
              </a:rPr>
              <a:t>Rates security posture of over 2 million companies using patented tech and data points.</a:t>
            </a:r>
          </a:p>
          <a:p>
            <a:pPr marL="257175" indent="-257175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165"/>
                </a:solidFill>
                <a:latin typeface="Verdana"/>
                <a:ea typeface="+mn-lt"/>
                <a:cs typeface="+mn-lt"/>
              </a:rPr>
              <a:t>Provides instant risk ratings mapped to vendor questionnaires for cyber risk management.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4778B8E-6393-8AAB-730A-1FC96C81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87" y="648702"/>
            <a:ext cx="3678496" cy="45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86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7" y="2419257"/>
            <a:ext cx="5915025" cy="58459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004165"/>
                </a:solidFill>
                <a:latin typeface="Verdana"/>
                <a:ea typeface="Verdana"/>
              </a:rPr>
              <a:t>Questions?</a:t>
            </a:r>
            <a:endParaRPr lang="en-US" sz="7200" b="1" dirty="0">
              <a:solidFill>
                <a:srgbClr val="004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87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321" y="282367"/>
            <a:ext cx="5115698" cy="58459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Agenda</a:t>
            </a:r>
            <a:endParaRPr lang="en-US" sz="3200" b="1" dirty="0">
              <a:solidFill>
                <a:srgbClr val="00416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321" y="901385"/>
            <a:ext cx="5529858" cy="5055230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214313" indent="-214313"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Threats and Risks Facing Credit Unions</a:t>
            </a:r>
            <a:endParaRPr lang="en-US" dirty="0">
              <a:latin typeface="Verdana"/>
              <a:ea typeface="Calibri"/>
              <a:cs typeface="Calibri"/>
            </a:endParaRPr>
          </a:p>
          <a:p>
            <a:pPr marL="214313" indent="-214313">
              <a:buFont typeface="Arial,Sans-Serif"/>
              <a:buChar char="•"/>
            </a:pPr>
            <a:endParaRPr lang="en-US" dirty="0">
              <a:solidFill>
                <a:srgbClr val="004165"/>
              </a:solidFill>
              <a:latin typeface="Verdana"/>
              <a:ea typeface="Verdana"/>
            </a:endParaRPr>
          </a:p>
          <a:p>
            <a:pPr marL="214313" indent="-214313"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Managing Cyber Risks with the Cybersecurity Framework</a:t>
            </a:r>
            <a:br>
              <a:rPr lang="en-US" dirty="0">
                <a:latin typeface="Verdana"/>
                <a:ea typeface="Verdana"/>
              </a:rPr>
            </a:br>
            <a:endParaRPr lang="en-US" dirty="0">
              <a:solidFill>
                <a:srgbClr val="004165"/>
              </a:solidFill>
              <a:latin typeface="Verdana"/>
              <a:ea typeface="Verdana"/>
            </a:endParaRPr>
          </a:p>
          <a:p>
            <a:pPr marL="214313" indent="-214313"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Ensuring Business Continuity, Disaster Recovery and Incident Response, Crisis Management</a:t>
            </a:r>
            <a:br>
              <a:rPr lang="en-US" dirty="0">
                <a:latin typeface="Verdana"/>
                <a:ea typeface="Verdana"/>
              </a:rPr>
            </a:br>
            <a:endParaRPr lang="en-US" dirty="0">
              <a:solidFill>
                <a:srgbClr val="004165"/>
              </a:solidFill>
              <a:latin typeface="Verdana"/>
              <a:ea typeface="Verdana"/>
            </a:endParaRPr>
          </a:p>
          <a:p>
            <a:pPr marL="214313" indent="-214313"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Developing Plans</a:t>
            </a:r>
            <a:br>
              <a:rPr lang="en-US" dirty="0">
                <a:latin typeface="Verdana"/>
                <a:ea typeface="Verdana"/>
              </a:rPr>
            </a:br>
            <a:endParaRPr lang="en-US" dirty="0">
              <a:solidFill>
                <a:srgbClr val="004165"/>
              </a:solidFill>
              <a:latin typeface="Verdana"/>
              <a:ea typeface="Verdana"/>
            </a:endParaRPr>
          </a:p>
          <a:p>
            <a:pPr marL="214313" indent="-214313"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Crisis Management and Recovery</a:t>
            </a:r>
            <a:br>
              <a:rPr lang="en-US" dirty="0">
                <a:latin typeface="Verdana"/>
                <a:ea typeface="Verdana"/>
              </a:rPr>
            </a:br>
            <a:endParaRPr lang="en-US" dirty="0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Mitigating Vendor Risks</a:t>
            </a:r>
            <a:br>
              <a:rPr lang="en-US" dirty="0">
                <a:latin typeface="Verdana"/>
                <a:ea typeface="Verdana"/>
              </a:rPr>
            </a:br>
            <a:endParaRPr lang="en-US" dirty="0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Evaluating Security Measures</a:t>
            </a:r>
            <a:br>
              <a:rPr lang="en-US" dirty="0">
                <a:latin typeface="Verdana"/>
                <a:ea typeface="Verdana"/>
              </a:rPr>
            </a:br>
            <a:endParaRPr lang="en-US" dirty="0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Summary and Discussion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097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D042-8C1E-471D-BF30-F0F69FC5F6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69" y="222250"/>
            <a:ext cx="8766175" cy="620713"/>
          </a:xfrm>
          <a:prstGeom prst="rect">
            <a:avLst/>
          </a:prstGeom>
        </p:spPr>
        <p:txBody>
          <a:bodyPr lIns="68580" tIns="34290" rIns="68580" bIns="34290" anchor="t">
            <a:norm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Threats &amp; Risks Facing Credit Unions</a:t>
            </a:r>
            <a:endParaRPr lang="en-US" sz="3200" dirty="0">
              <a:solidFill>
                <a:srgbClr val="00416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84FAD-272D-42C2-9155-3A5846D7A79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770063"/>
            <a:ext cx="8307388" cy="3263900"/>
          </a:xfrm>
          <a:prstGeom prst="rect">
            <a:avLst/>
          </a:prstGeom>
        </p:spPr>
        <p:txBody>
          <a:bodyPr lIns="68580" tIns="34290" rIns="68580" bIns="34290" anchor="t"/>
          <a:lstStyle/>
          <a:p>
            <a:pPr marL="0" indent="0" algn="just">
              <a:lnSpc>
                <a:spcPct val="100000"/>
              </a:lnSpc>
              <a:buNone/>
            </a:pPr>
            <a:endParaRPr lang="en-US" sz="1200">
              <a:solidFill>
                <a:srgbClr val="004165"/>
              </a:solidFill>
              <a:latin typeface="Verdana"/>
              <a:ea typeface="Verdana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5DB0BE-1F59-4E6A-EFD8-ED61582FA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412383"/>
              </p:ext>
            </p:extLst>
          </p:nvPr>
        </p:nvGraphicFramePr>
        <p:xfrm>
          <a:off x="64169" y="1199406"/>
          <a:ext cx="89916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861">
                  <a:extLst>
                    <a:ext uri="{9D8B030D-6E8A-4147-A177-3AD203B41FA5}">
                      <a16:colId xmlns:a16="http://schemas.microsoft.com/office/drawing/2014/main" val="1982148048"/>
                    </a:ext>
                  </a:extLst>
                </a:gridCol>
                <a:gridCol w="1975977">
                  <a:extLst>
                    <a:ext uri="{9D8B030D-6E8A-4147-A177-3AD203B41FA5}">
                      <a16:colId xmlns:a16="http://schemas.microsoft.com/office/drawing/2014/main" val="3695166602"/>
                    </a:ext>
                  </a:extLst>
                </a:gridCol>
                <a:gridCol w="1742122">
                  <a:extLst>
                    <a:ext uri="{9D8B030D-6E8A-4147-A177-3AD203B41FA5}">
                      <a16:colId xmlns:a16="http://schemas.microsoft.com/office/drawing/2014/main" val="2452627580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2019897764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1708374025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Verdana"/>
                        </a:rPr>
                        <a:t>Ransomware Attacks</a:t>
                      </a:r>
                      <a:endParaRPr lang="en-US" sz="1400" b="1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Verdana"/>
                        </a:rPr>
                        <a:t>Phishing and Social Engineering</a:t>
                      </a:r>
                      <a:endParaRPr lang="en-US" sz="1400" b="1">
                        <a:latin typeface="Verdana"/>
                      </a:endParaRPr>
                    </a:p>
                    <a:p>
                      <a:pPr lvl="0" algn="ctr">
                        <a:buNone/>
                      </a:pPr>
                      <a:endParaRPr lang="en-US" sz="1400" b="1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Verdana"/>
                        </a:rPr>
                        <a:t>Third-Party Vendor Risks</a:t>
                      </a:r>
                      <a:endParaRPr lang="en-US" sz="1400" b="1" u="none" strike="noStrike" noProof="0">
                        <a:latin typeface="Verdana"/>
                      </a:endParaRPr>
                    </a:p>
                    <a:p>
                      <a:pPr lvl="0" algn="ctr">
                        <a:buNone/>
                      </a:pPr>
                      <a:endParaRPr lang="en-US" sz="1400" b="1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Verdana"/>
                        </a:rPr>
                        <a:t>Legacy Systems and Outdated Technology</a:t>
                      </a:r>
                      <a:endParaRPr lang="en-US" sz="1400" b="1">
                        <a:latin typeface="Verdana"/>
                      </a:endParaRPr>
                    </a:p>
                    <a:p>
                      <a:pPr lvl="0" algn="ctr">
                        <a:buNone/>
                      </a:pPr>
                      <a:endParaRPr lang="en-US" sz="1400" b="1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Verdana"/>
                        </a:rPr>
                        <a:t>Shortage of Cybersecurity Talent</a:t>
                      </a:r>
                      <a:endParaRPr lang="en-US" sz="1400" b="1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41323"/>
                  </a:ext>
                </a:extLst>
              </a:tr>
              <a:tr h="2948940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rgbClr val="004165"/>
                          </a:solidFill>
                          <a:latin typeface="Verdana"/>
                        </a:rPr>
                        <a:t>Encrypts critical data, causing operational disruptions and financial losses.</a:t>
                      </a:r>
                      <a:endParaRPr lang="en-US" sz="1400" b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rgbClr val="004165"/>
                          </a:solidFill>
                          <a:latin typeface="Verdana"/>
                        </a:rPr>
                        <a:t>Leads to ransom payments and loss of member trust.</a:t>
                      </a:r>
                      <a:endParaRPr lang="en-US" sz="140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b="0" i="0" u="none" strike="noStrike" noProof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lvl="0">
                        <a:buNone/>
                      </a:pPr>
                      <a:endParaRPr lang="en-US" sz="1400" b="0">
                        <a:solidFill>
                          <a:srgbClr val="004165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rgbClr val="ECF2F8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rgbClr val="004165"/>
                          </a:solidFill>
                          <a:latin typeface="Verdana"/>
                        </a:rPr>
                        <a:t>Tricks employees/members into revealing sensitive information.</a:t>
                      </a:r>
                      <a:endParaRPr lang="en-US" sz="1400" b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rgbClr val="004165"/>
                          </a:solidFill>
                          <a:latin typeface="Verdana"/>
                        </a:rPr>
                        <a:t>Results in unauthorized access, financial fraud, and data theft.</a:t>
                      </a:r>
                      <a:endParaRPr lang="en-US" sz="140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b="0" i="0" u="none" strike="noStrike" noProof="0">
                        <a:solidFill>
                          <a:srgbClr val="004165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rgbClr val="ECF2F8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 dirty="0">
                          <a:solidFill>
                            <a:srgbClr val="004165"/>
                          </a:solidFill>
                          <a:latin typeface="Verdana"/>
                        </a:rPr>
                        <a:t>Exploits vulnerabilities in vendor networks, compromising credit unions.</a:t>
                      </a:r>
                      <a:endParaRPr lang="en-US" sz="1400" b="0" dirty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 dirty="0">
                          <a:solidFill>
                            <a:srgbClr val="004165"/>
                          </a:solidFill>
                          <a:latin typeface="Verdana"/>
                        </a:rPr>
                        <a:t>Lack of vendor oversight creates risk management blind spots.</a:t>
                      </a:r>
                      <a:endParaRPr lang="en-US" sz="1400" dirty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b="0" i="0" u="none" strike="noStrike" noProof="0" dirty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lvl="0">
                        <a:buNone/>
                      </a:pPr>
                      <a:endParaRPr lang="en-US" sz="1400" b="0" dirty="0">
                        <a:solidFill>
                          <a:srgbClr val="004165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rgbClr val="ECF2F8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rgbClr val="004165"/>
                          </a:solidFill>
                          <a:latin typeface="Verdana"/>
                        </a:rPr>
                        <a:t>Outdated systems lack critical security updates, easy targets for cybercriminals.</a:t>
                      </a:r>
                      <a:endParaRPr lang="en-US" sz="1400" b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rgbClr val="004165"/>
                          </a:solidFill>
                          <a:latin typeface="Verdana"/>
                        </a:rPr>
                        <a:t>Hinders implementation of modern security measures.</a:t>
                      </a:r>
                      <a:endParaRPr lang="en-US" sz="140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b="0" i="0" u="none" strike="noStrike" noProof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lvl="0">
                        <a:buNone/>
                      </a:pPr>
                      <a:endParaRPr lang="en-US" sz="1400" b="0">
                        <a:solidFill>
                          <a:srgbClr val="004165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rgbClr val="ECF2F8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 dirty="0">
                          <a:solidFill>
                            <a:srgbClr val="004165"/>
                          </a:solidFill>
                          <a:latin typeface="Verdana"/>
                        </a:rPr>
                        <a:t>Difficulty in managing digital defenses due to lack of skilled professionals.</a:t>
                      </a:r>
                      <a:endParaRPr lang="en-US" sz="1400" b="0" dirty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 dirty="0">
                          <a:solidFill>
                            <a:srgbClr val="004165"/>
                          </a:solidFill>
                          <a:latin typeface="Verdana"/>
                        </a:rPr>
                        <a:t>Inadequate responses to evolving threats increase vulnerability.</a:t>
                      </a:r>
                      <a:endParaRPr lang="en-US" sz="1400" dirty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 sz="1400" b="0" i="0" u="none" strike="noStrike" noProof="0" dirty="0">
                        <a:solidFill>
                          <a:srgbClr val="004165"/>
                        </a:solidFill>
                        <a:latin typeface="Verdana"/>
                      </a:endParaRPr>
                    </a:p>
                    <a:p>
                      <a:pPr lvl="0">
                        <a:buNone/>
                      </a:pPr>
                      <a:endParaRPr lang="en-US" sz="1400" b="0" dirty="0">
                        <a:solidFill>
                          <a:srgbClr val="004165"/>
                        </a:solidFill>
                        <a:latin typeface="Verdana"/>
                      </a:endParaRPr>
                    </a:p>
                  </a:txBody>
                  <a:tcPr marL="68580" marR="68580" marT="34290" marB="34290">
                    <a:solidFill>
                      <a:srgbClr val="EC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0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00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Reality of Ransomware: What You Need to Know in 2023">
            <a:extLst>
              <a:ext uri="{FF2B5EF4-FFF2-40B4-BE49-F238E27FC236}">
                <a16:creationId xmlns:a16="http://schemas.microsoft.com/office/drawing/2014/main" id="{454A5BDE-7728-C6D8-00E0-9C696907A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0"/>
            <a:ext cx="3771900" cy="2060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ED042-8C1E-471D-BF30-F0F69FC5F6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8912" y="169549"/>
            <a:ext cx="8766175" cy="620713"/>
          </a:xfrm>
          <a:prstGeom prst="rect">
            <a:avLst/>
          </a:prstGeom>
        </p:spPr>
        <p:txBody>
          <a:bodyPr lIns="68580" tIns="34290" rIns="68580" bIns="34290" anchor="t">
            <a:norm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Ransomware </a:t>
            </a:r>
            <a:endParaRPr lang="en-US" sz="3200" dirty="0">
              <a:solidFill>
                <a:srgbClr val="004165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94ED99-5398-41BD-80C3-B614DE61207F}"/>
              </a:ext>
            </a:extLst>
          </p:cNvPr>
          <p:cNvSpPr txBox="1">
            <a:spLocks/>
          </p:cNvSpPr>
          <p:nvPr/>
        </p:nvSpPr>
        <p:spPr>
          <a:xfrm>
            <a:off x="188910" y="4109442"/>
            <a:ext cx="8308181" cy="1275496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004165"/>
                </a:solidFill>
                <a:latin typeface="Verdana"/>
                <a:ea typeface="Verdana"/>
              </a:rPr>
              <a:t>Recent Ransomware Attacks on Financial Institutions: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 err="1">
                <a:solidFill>
                  <a:srgbClr val="004165"/>
                </a:solidFill>
                <a:effectLst/>
                <a:latin typeface="Verdana"/>
                <a:ea typeface="Verdana"/>
              </a:rPr>
              <a:t>Patelco</a:t>
            </a:r>
            <a:r>
              <a:rPr lang="en-US" sz="18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 Credit Union (July 2024)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Evolve Bank and Trust (June 2024)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4165"/>
                </a:solidFill>
                <a:latin typeface="Verdana"/>
                <a:ea typeface="Verdana"/>
              </a:rPr>
              <a:t>Community Bank Attacks (2021-2022)</a:t>
            </a:r>
          </a:p>
          <a:p>
            <a:pPr algn="l"/>
            <a:endParaRPr lang="en-US" sz="1200" b="0" i="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C69E1-095F-4F84-BCA7-5929E75840EF}"/>
              </a:ext>
            </a:extLst>
          </p:cNvPr>
          <p:cNvSpPr txBox="1"/>
          <p:nvPr/>
        </p:nvSpPr>
        <p:spPr>
          <a:xfrm>
            <a:off x="188911" y="778230"/>
            <a:ext cx="5850941" cy="336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Ransomware attacks on the financial services industry surged by 64% in 2023</a:t>
            </a: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.</a:t>
            </a:r>
            <a:endParaRPr lang="en-US" b="0" i="0" dirty="0">
              <a:solidFill>
                <a:srgbClr val="004165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The average cost of a ransomware attack reached $5.13 million in 2023, a 13% increase from the previous year</a:t>
            </a: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4165"/>
                </a:solidFill>
                <a:effectLst/>
                <a:latin typeface="Verdana"/>
                <a:ea typeface="Verdana"/>
              </a:rPr>
              <a:t>In 2023, ransomware attacks impacted 1 in every 10 organizations worldwide, a 33% increase from the previous year</a:t>
            </a: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.</a:t>
            </a:r>
            <a:endParaRPr lang="en-US" b="0" i="0" dirty="0">
              <a:solidFill>
                <a:srgbClr val="004165"/>
              </a:solidFill>
              <a:effectLst/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4075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D042-8C1E-471D-BF30-F0F69FC5F6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5417"/>
            <a:ext cx="8766175" cy="620713"/>
          </a:xfrm>
          <a:prstGeom prst="rect">
            <a:avLst/>
          </a:prstGeom>
        </p:spPr>
        <p:txBody>
          <a:bodyPr lIns="68580" tIns="34290" rIns="68580" bIns="34290" anchor="t">
            <a:norm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Ransomware 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E0E8BB-B03A-4B21-A943-176D300AA7CF}"/>
              </a:ext>
            </a:extLst>
          </p:cNvPr>
          <p:cNvSpPr txBox="1">
            <a:spLocks/>
          </p:cNvSpPr>
          <p:nvPr/>
        </p:nvSpPr>
        <p:spPr>
          <a:xfrm>
            <a:off x="106900" y="716129"/>
            <a:ext cx="7096005" cy="5933323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004165"/>
                </a:solidFill>
                <a:latin typeface="Verdana"/>
                <a:ea typeface="Verdana"/>
              </a:rPr>
              <a:t>Emerging Trends: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4165"/>
                </a:solidFill>
                <a:latin typeface="Verdana"/>
                <a:ea typeface="Verdana"/>
              </a:rPr>
              <a:t>Double and triple extortion: </a:t>
            </a:r>
            <a:r>
              <a:rPr lang="en-US" sz="1800" dirty="0">
                <a:solidFill>
                  <a:srgbClr val="004165"/>
                </a:solidFill>
                <a:latin typeface="Verdana"/>
                <a:ea typeface="Verdana"/>
              </a:rPr>
              <a:t>Attackers encrypt data and threaten to publish stolen information or contact customers directly.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4165"/>
                </a:solidFill>
                <a:latin typeface="Verdana"/>
                <a:ea typeface="Verdana"/>
              </a:rPr>
              <a:t>Targeting smaller institutions: </a:t>
            </a:r>
            <a:r>
              <a:rPr lang="en-US" sz="1800" dirty="0">
                <a:solidFill>
                  <a:srgbClr val="004165"/>
                </a:solidFill>
                <a:latin typeface="Verdana"/>
                <a:ea typeface="Verdana"/>
              </a:rPr>
              <a:t>There's an increasing focus on small and medium-sized banks, which may have limited cybersecurity resources.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4165"/>
                </a:solidFill>
                <a:latin typeface="Verdana"/>
                <a:ea typeface="Verdana"/>
              </a:rPr>
              <a:t>Operational disruption: </a:t>
            </a:r>
            <a:r>
              <a:rPr lang="en-US" sz="1800" dirty="0">
                <a:solidFill>
                  <a:srgbClr val="004165"/>
                </a:solidFill>
                <a:latin typeface="Verdana"/>
                <a:ea typeface="Verdana"/>
              </a:rPr>
              <a:t>Attacks often cause significant operational issues, impacting customer services and potentially threatening the institution's survival.</a:t>
            </a:r>
            <a:endParaRPr lang="en-US" sz="1800" dirty="0">
              <a:solidFill>
                <a:srgbClr val="004165"/>
              </a:solidFill>
              <a:latin typeface="Verdana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4165"/>
                </a:solidFill>
                <a:latin typeface="Verdana"/>
                <a:ea typeface="Verdana"/>
              </a:rPr>
              <a:t>Evolving tactics: </a:t>
            </a:r>
            <a:r>
              <a:rPr lang="en-US" sz="1800" dirty="0">
                <a:solidFill>
                  <a:srgbClr val="004165"/>
                </a:solidFill>
                <a:latin typeface="Verdana"/>
                <a:ea typeface="Verdana"/>
              </a:rPr>
              <a:t>Some attackers are foregoing encryption and relying solely on data theft and extortion threats.</a:t>
            </a:r>
          </a:p>
          <a:p>
            <a:endParaRPr lang="en-US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</p:txBody>
      </p:sp>
      <p:pic>
        <p:nvPicPr>
          <p:cNvPr id="3" name="Picture 2" descr="Ransomware | Latest &amp; Breaking News on Ransomware | Photos, Videos,  Breaking Stories and Articles on Ransomware - Moneycontrol.com">
            <a:extLst>
              <a:ext uri="{FF2B5EF4-FFF2-40B4-BE49-F238E27FC236}">
                <a16:creationId xmlns:a16="http://schemas.microsoft.com/office/drawing/2014/main" id="{5FE8E6AE-2CB1-2DF7-6E4B-56BA70479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803" y="0"/>
            <a:ext cx="3615197" cy="2032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688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545" y="104986"/>
            <a:ext cx="6930875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Surviving the Unexpected</a:t>
            </a:r>
            <a:endParaRPr lang="en-US" sz="3200" dirty="0">
              <a:solidFill>
                <a:srgbClr val="00416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736" y="666678"/>
            <a:ext cx="7099317" cy="579389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128588" indent="-128588">
              <a:lnSpc>
                <a:spcPct val="150000"/>
              </a:lnSpc>
              <a:buFont typeface="Arial,Sans-Serif"/>
              <a:buChar char="•"/>
            </a:pPr>
            <a:r>
              <a:rPr lang="en-US" sz="1600" b="1" dirty="0">
                <a:solidFill>
                  <a:srgbClr val="004165"/>
                </a:solidFill>
                <a:latin typeface="Verdana"/>
                <a:ea typeface="Verdana"/>
              </a:rPr>
              <a:t>Natural Disaster Impact:</a:t>
            </a:r>
            <a:r>
              <a:rPr lang="en-US" sz="1600" dirty="0">
                <a:solidFill>
                  <a:srgbClr val="004165"/>
                </a:solidFill>
                <a:latin typeface="Verdana"/>
                <a:ea typeface="Verdana"/>
              </a:rPr>
              <a:t> A hurricane disrupts operations, leading to branch closures, prompting the credit union to deploy mobile branches for member assistance.</a:t>
            </a:r>
          </a:p>
          <a:p>
            <a:pPr marL="128588" indent="-128588">
              <a:lnSpc>
                <a:spcPct val="150000"/>
              </a:lnSpc>
              <a:buFont typeface="Arial,Sans-Serif"/>
              <a:buChar char="•"/>
            </a:pPr>
            <a:r>
              <a:rPr lang="en-US" sz="1600" b="1" dirty="0">
                <a:solidFill>
                  <a:srgbClr val="004165"/>
                </a:solidFill>
                <a:latin typeface="Verdana"/>
                <a:ea typeface="Verdana"/>
              </a:rPr>
              <a:t>Pandemic Response:</a:t>
            </a:r>
            <a:r>
              <a:rPr lang="en-US" sz="1600" dirty="0">
                <a:solidFill>
                  <a:srgbClr val="004165"/>
                </a:solidFill>
                <a:latin typeface="Verdana"/>
                <a:ea typeface="Verdana"/>
              </a:rPr>
              <a:t> The COVID-19 pandemic forces the credit union to rapidly enhance online banking and introduce new digital services to adapt to changing member needs.</a:t>
            </a:r>
          </a:p>
          <a:p>
            <a:pPr marL="128588" indent="-128588">
              <a:lnSpc>
                <a:spcPct val="150000"/>
              </a:lnSpc>
              <a:buFont typeface="Arial,Sans-Serif"/>
              <a:buChar char="•"/>
            </a:pPr>
            <a:r>
              <a:rPr lang="en-US" sz="1600" b="1" dirty="0">
                <a:solidFill>
                  <a:srgbClr val="004165"/>
                </a:solidFill>
                <a:latin typeface="Verdana"/>
                <a:ea typeface="Verdana"/>
              </a:rPr>
              <a:t>Power Outage Management:</a:t>
            </a:r>
            <a:r>
              <a:rPr lang="en-US" sz="1600" dirty="0">
                <a:solidFill>
                  <a:srgbClr val="004165"/>
                </a:solidFill>
                <a:latin typeface="Verdana"/>
                <a:ea typeface="Verdana"/>
              </a:rPr>
              <a:t> During a sudden power outage at a main branch, staff use backup systems and manual processes while keeping members informed.</a:t>
            </a:r>
          </a:p>
          <a:p>
            <a:pPr marL="128588" indent="-128588">
              <a:lnSpc>
                <a:spcPct val="150000"/>
              </a:lnSpc>
              <a:buFont typeface="Arial,Sans-Serif"/>
              <a:buChar char="•"/>
            </a:pPr>
            <a:r>
              <a:rPr lang="en-US" sz="1600" b="1" dirty="0">
                <a:solidFill>
                  <a:srgbClr val="004165"/>
                </a:solidFill>
                <a:latin typeface="Verdana"/>
                <a:ea typeface="Verdana"/>
              </a:rPr>
              <a:t>Physical Damage Recovery:</a:t>
            </a:r>
            <a:r>
              <a:rPr lang="en-US" sz="1600" dirty="0">
                <a:solidFill>
                  <a:srgbClr val="004165"/>
                </a:solidFill>
                <a:latin typeface="Verdana"/>
                <a:ea typeface="Verdana"/>
              </a:rPr>
              <a:t> A fire damages a branch, requiring temporary closure; the credit union quickly assesses the situation and redirects members to other locations.</a:t>
            </a:r>
          </a:p>
          <a:p>
            <a:pPr marL="128588" indent="-128588">
              <a:lnSpc>
                <a:spcPct val="150000"/>
              </a:lnSpc>
              <a:buFont typeface="Arial,Sans-Serif"/>
              <a:buChar char="•"/>
            </a:pPr>
            <a:r>
              <a:rPr lang="en-US" sz="1600" b="1" dirty="0">
                <a:solidFill>
                  <a:srgbClr val="004165"/>
                </a:solidFill>
                <a:latin typeface="Verdana"/>
                <a:ea typeface="Verdana"/>
              </a:rPr>
              <a:t>Cybersecurity Incident:</a:t>
            </a:r>
            <a:r>
              <a:rPr lang="en-US" sz="1600" dirty="0">
                <a:solidFill>
                  <a:srgbClr val="004165"/>
                </a:solidFill>
                <a:latin typeface="Verdana"/>
                <a:ea typeface="Verdana"/>
              </a:rPr>
              <a:t> A data breach compromises member information, leading the credit union to promptly notify affected members and strengthen security measures.</a:t>
            </a:r>
            <a:endParaRPr lang="en-US" sz="1600" dirty="0">
              <a:solidFill>
                <a:srgbClr val="000000"/>
              </a:solidFill>
              <a:latin typeface="Verdana"/>
              <a:ea typeface="Verdana"/>
            </a:endParaRPr>
          </a:p>
          <a:p>
            <a:endParaRPr lang="en-US" sz="1200" dirty="0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4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7701"/>
            <a:ext cx="7834890" cy="5616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Cybersecurity Framework (CSF) 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6337" y="657094"/>
            <a:ext cx="5168337" cy="50095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High-profile cyber-attacks underscore the need for strong cybersecurity measures.</a:t>
            </a: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Overlooking cybersecurity can lead to financial losses, reputational harm, legal troubles, and operational chaos.</a:t>
            </a:r>
            <a:endParaRPr lang="en-US" dirty="0">
              <a:solidFill>
                <a:srgbClr val="00416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rgbClr val="004165"/>
                </a:solidFill>
                <a:latin typeface="Verdana"/>
                <a:ea typeface="Verdana"/>
              </a:rPr>
              <a:t>Companies must prioritize cybersecurity through a comprehensive framework that addresses risk management, control implementation, compliance, vulnerability detection, incident response planning, and ongoing improvement efforts.</a:t>
            </a:r>
            <a:endParaRPr lang="en-US" dirty="0">
              <a:solidFill>
                <a:srgbClr val="0041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05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B8C4F-A5BE-47C4-8DED-1C6A8EBA90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2792"/>
            <a:ext cx="8385175" cy="420687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4165"/>
                </a:solidFill>
                <a:latin typeface="Verdana"/>
                <a:ea typeface="Verdana"/>
              </a:rPr>
              <a:t>NIST CSF 2.0</a:t>
            </a:r>
            <a:endParaRPr lang="en-US" sz="3200" b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4D9C920-0B6F-4573-F063-2B1253B04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458215"/>
              </p:ext>
            </p:extLst>
          </p:nvPr>
        </p:nvGraphicFramePr>
        <p:xfrm>
          <a:off x="293055" y="994410"/>
          <a:ext cx="8557890" cy="48691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75944">
                  <a:extLst>
                    <a:ext uri="{9D8B030D-6E8A-4147-A177-3AD203B41FA5}">
                      <a16:colId xmlns:a16="http://schemas.microsoft.com/office/drawing/2014/main" val="3105580262"/>
                    </a:ext>
                  </a:extLst>
                </a:gridCol>
                <a:gridCol w="4291046">
                  <a:extLst>
                    <a:ext uri="{9D8B030D-6E8A-4147-A177-3AD203B41FA5}">
                      <a16:colId xmlns:a16="http://schemas.microsoft.com/office/drawing/2014/main" val="2775798949"/>
                    </a:ext>
                  </a:extLst>
                </a:gridCol>
                <a:gridCol w="2390900">
                  <a:extLst>
                    <a:ext uri="{9D8B030D-6E8A-4147-A177-3AD203B41FA5}">
                      <a16:colId xmlns:a16="http://schemas.microsoft.com/office/drawing/2014/main" val="4105015275"/>
                    </a:ext>
                  </a:extLst>
                </a:gridCol>
              </a:tblGrid>
              <a:tr h="272151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highlight>
                            <a:srgbClr val="1F4E79"/>
                          </a:highlight>
                          <a:latin typeface="Verdana"/>
                        </a:rPr>
                        <a:t>CSF 2.0 Function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highlight>
                            <a:srgbClr val="1F4E79"/>
                          </a:highlight>
                          <a:latin typeface="Verdana"/>
                        </a:rPr>
                        <a:t>CSF 2.0 Category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highlight>
                            <a:srgbClr val="1F4E79"/>
                          </a:highlight>
                          <a:latin typeface="Verdana"/>
                        </a:rPr>
                        <a:t>CSF 2.0 Category Identifier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7">
                      <a:solidFill>
                        <a:srgbClr val="FFFFFF"/>
                      </a:solidFill>
                    </a:lnR>
                    <a:lnT w="9667">
                      <a:solidFill>
                        <a:srgbClr val="FFFFFF"/>
                      </a:solidFill>
                    </a:lnT>
                    <a:lnB w="9667">
                      <a:solidFill>
                        <a:srgbClr val="FFFFFF"/>
                      </a:solidFill>
                    </a:lnB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74771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Govern (GV)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FFB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Organizational Context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Risk Management Strategy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Roles &amp; Responsibilities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Policies &amp; Procedures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FFB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GV.OC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GV.RM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GV.RR</a:t>
                      </a:r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GV.PO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7">
                      <a:solidFill>
                        <a:srgbClr val="FFFFFF"/>
                      </a:solidFill>
                    </a:lnR>
                    <a:lnT w="9667">
                      <a:solidFill>
                        <a:srgbClr val="FFFFFF"/>
                      </a:solidFill>
                    </a:lnT>
                    <a:lnB w="9667">
                      <a:solidFill>
                        <a:srgbClr val="FFFFFF"/>
                      </a:solidFill>
                    </a:lnB>
                    <a:solidFill>
                      <a:srgbClr val="B3F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92540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Identify (ID)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Asset Management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Risk Assessment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Supply Chain Risk Management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Improvement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ID.AM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ID.RA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ID.SC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ID.IM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7">
                      <a:solidFill>
                        <a:srgbClr val="FFFFFF"/>
                      </a:solidFill>
                    </a:lnR>
                    <a:lnT w="9667">
                      <a:solidFill>
                        <a:srgbClr val="FFFFFF"/>
                      </a:solidFill>
                    </a:lnT>
                    <a:lnB w="9667">
                      <a:solidFill>
                        <a:srgbClr val="FFFFFF"/>
                      </a:solidFill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615983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Protect (PR)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Identify Management, Authentication, and Access Control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Awareness &amp; Training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Data Security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Platform Security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Technology Infrastructure Resilience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PR.AA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PR.AT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PR.DS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PR.PS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PR.IR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7">
                      <a:solidFill>
                        <a:srgbClr val="FFFFFF"/>
                      </a:solidFill>
                    </a:lnR>
                    <a:lnT w="9667">
                      <a:solidFill>
                        <a:srgbClr val="FFFFFF"/>
                      </a:solidFill>
                    </a:lnT>
                    <a:lnB w="9667">
                      <a:solidFill>
                        <a:srgbClr val="FFFFFF"/>
                      </a:solidFill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4743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Detect (DE)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Adverse Event Analysis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Continuous Monitoring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DE.AE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DE.CM</a:t>
                      </a:r>
                    </a:p>
                  </a:txBody>
                  <a:tcPr marL="68580" marR="68580" marT="34290" marB="34290">
                    <a:lnL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7">
                      <a:solidFill>
                        <a:srgbClr val="FFFFFF"/>
                      </a:solidFill>
                    </a:lnR>
                    <a:lnT w="9667">
                      <a:solidFill>
                        <a:srgbClr val="FFFFFF"/>
                      </a:solidFill>
                    </a:lnT>
                    <a:lnB w="9667">
                      <a:solidFill>
                        <a:srgbClr val="FFFFFF"/>
                      </a:solidFill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96767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Respond (RS)</a:t>
                      </a:r>
                    </a:p>
                  </a:txBody>
                  <a:tcPr marL="68580" marR="68580" marT="34290" marB="34290">
                    <a:lnL w="9667">
                      <a:solidFill>
                        <a:srgbClr val="FFFFFF"/>
                      </a:solidFill>
                    </a:lnL>
                    <a:lnR w="9667">
                      <a:solidFill>
                        <a:srgbClr val="FFFFFF"/>
                      </a:solidFill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Incident Management 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Incident Analysis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Incident Response Reporting &amp; Communication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Incident Mitigation</a:t>
                      </a:r>
                    </a:p>
                  </a:txBody>
                  <a:tcPr marL="68580" marR="68580" marT="34290" marB="34290">
                    <a:lnL w="9667">
                      <a:solidFill>
                        <a:srgbClr val="FFFFFF"/>
                      </a:solidFill>
                    </a:lnL>
                    <a:lnR w="966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8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RS.MA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RS.AN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RS.CO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RS.MI</a:t>
                      </a:r>
                    </a:p>
                  </a:txBody>
                  <a:tcPr marL="68580" marR="68580" marT="34290" marB="34290">
                    <a:lnL w="966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66">
                      <a:solidFill>
                        <a:srgbClr val="FFFFFF"/>
                      </a:solidFill>
                    </a:lnR>
                    <a:lnT w="9667">
                      <a:solidFill>
                        <a:srgbClr val="FFFFFF"/>
                      </a:solidFill>
                    </a:lnT>
                    <a:lnB w="9666">
                      <a:solidFill>
                        <a:srgbClr val="FFFFFF"/>
                      </a:solidFill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8958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Recover (RC)</a:t>
                      </a:r>
                    </a:p>
                  </a:txBody>
                  <a:tcPr marL="68580" marR="68580" marT="34290" marB="34290">
                    <a:lnL w="9666">
                      <a:solidFill>
                        <a:srgbClr val="FFFFFF"/>
                      </a:solidFill>
                    </a:lnL>
                    <a:lnR w="9666">
                      <a:solidFill>
                        <a:srgbClr val="FFFFFF"/>
                      </a:solidFill>
                    </a:lnR>
                    <a:lnT w="966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Incident Recovery Plan Execution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Incident Recovery Communication</a:t>
                      </a:r>
                    </a:p>
                  </a:txBody>
                  <a:tcPr marL="68580" marR="68580" marT="34290" marB="34290">
                    <a:lnL w="9666">
                      <a:solidFill>
                        <a:srgbClr val="FFFFFF"/>
                      </a:solidFill>
                    </a:lnL>
                    <a:lnR w="96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6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6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RC.RP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4165"/>
                          </a:solidFill>
                          <a:effectLst/>
                          <a:latin typeface="Verdana"/>
                        </a:rPr>
                        <a:t>RC.CO</a:t>
                      </a:r>
                    </a:p>
                  </a:txBody>
                  <a:tcPr marL="68580" marR="68580" marT="34290" marB="34290">
                    <a:lnL w="9666">
                      <a:solidFill>
                        <a:srgbClr val="FFFFFF"/>
                      </a:solidFill>
                    </a:lnL>
                    <a:lnR w="9666">
                      <a:solidFill>
                        <a:srgbClr val="FFFFFF"/>
                      </a:solidFill>
                    </a:lnR>
                    <a:lnT w="9666">
                      <a:solidFill>
                        <a:srgbClr val="FFFFFF"/>
                      </a:solidFill>
                    </a:lnT>
                    <a:lnB w="966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509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978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2a32aa-41d9-4f11-b68c-173ac91f985e" xsi:nil="true"/>
    <lcf76f155ced4ddcb4097134ff3c332f xmlns="3396210e-5e07-476f-bc1a-3285a14919c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D3DAF91318124A9BA3B11A92EFF844" ma:contentTypeVersion="18" ma:contentTypeDescription="Create a new document." ma:contentTypeScope="" ma:versionID="2d7a2154121d5e2e351f46096b5d5978">
  <xsd:schema xmlns:xsd="http://www.w3.org/2001/XMLSchema" xmlns:xs="http://www.w3.org/2001/XMLSchema" xmlns:p="http://schemas.microsoft.com/office/2006/metadata/properties" xmlns:ns2="3396210e-5e07-476f-bc1a-3285a14919ca" xmlns:ns3="032a32aa-41d9-4f11-b68c-173ac91f985e" targetNamespace="http://schemas.microsoft.com/office/2006/metadata/properties" ma:root="true" ma:fieldsID="2ebacec0f2f8aadf97db79d564a39910" ns2:_="" ns3:_="">
    <xsd:import namespace="3396210e-5e07-476f-bc1a-3285a14919ca"/>
    <xsd:import namespace="032a32aa-41d9-4f11-b68c-173ac91f98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96210e-5e07-476f-bc1a-3285a14919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4d2c211-d01c-4f25-b721-fb3f26bc4a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a32aa-41d9-4f11-b68c-173ac91f985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a589a7-4186-4916-9da7-d70f7e99942b}" ma:internalName="TaxCatchAll" ma:showField="CatchAllData" ma:web="032a32aa-41d9-4f11-b68c-173ac91f98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53E8CF-07FF-4794-AD8C-485E89B42A17}"/>
</file>

<file path=customXml/itemProps2.xml><?xml version="1.0" encoding="utf-8"?>
<ds:datastoreItem xmlns:ds="http://schemas.openxmlformats.org/officeDocument/2006/customXml" ds:itemID="{F087F303-CE76-4E71-9B64-9B5786EA4499}">
  <ds:schemaRefs>
    <ds:schemaRef ds:uri="19b30260-1fc8-4fa9-9831-c8a362f2b6c8"/>
    <ds:schemaRef ds:uri="3532ea47-3d5d-490d-aa32-d465f9a45296"/>
    <ds:schemaRef ds:uri="8e445f32-e4d8-4362-beff-737d759d51e1"/>
    <ds:schemaRef ds:uri="ed805090-b639-4c0c-ac7e-c32c5e97975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8F0941D-5026-4AD9-B60B-627052570C47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2639</Words>
  <Application>Microsoft Office PowerPoint</Application>
  <PresentationFormat>On-screen Show (4:3)</PresentationFormat>
  <Paragraphs>313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__fkGroteskNeue_598ab8</vt:lpstr>
      <vt:lpstr>Arial</vt:lpstr>
      <vt:lpstr>Arial,Sans-Serif</vt:lpstr>
      <vt:lpstr>Calibri</vt:lpstr>
      <vt:lpstr>Calibri Light</vt:lpstr>
      <vt:lpstr>Calibri Light</vt:lpstr>
      <vt:lpstr>Courier New,monospace</vt:lpstr>
      <vt:lpstr>var(--font-berkeley-mono)</vt:lpstr>
      <vt:lpstr>var(--font-fk-grotesk)</vt:lpstr>
      <vt:lpstr>Verdana</vt:lpstr>
      <vt:lpstr>Wingdings,Sans-Serif</vt:lpstr>
      <vt:lpstr>Office Theme</vt:lpstr>
      <vt:lpstr>Office Theme</vt:lpstr>
      <vt:lpstr>Office Theme</vt:lpstr>
      <vt:lpstr>PowerPoint Presentation</vt:lpstr>
      <vt:lpstr>PowerPoint Presentation</vt:lpstr>
      <vt:lpstr>Agenda</vt:lpstr>
      <vt:lpstr>Threats &amp; Risks Facing Credit Unions</vt:lpstr>
      <vt:lpstr>Ransomware </vt:lpstr>
      <vt:lpstr>Ransomware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 Impact Analysis (BIA)</vt:lpstr>
      <vt:lpstr>Plan Development</vt:lpstr>
      <vt:lpstr>Exercise</vt:lpstr>
      <vt:lpstr>Plan Summary </vt:lpstr>
      <vt:lpstr>Backups  </vt:lpstr>
      <vt:lpstr>PowerPoint Presentation</vt:lpstr>
      <vt:lpstr>Cyber Liability Insurance</vt:lpstr>
      <vt:lpstr>Ransomware Mitigation</vt:lpstr>
      <vt:lpstr>Vendor Risk Management</vt:lpstr>
      <vt:lpstr>PowerPoint Presentation</vt:lpstr>
      <vt:lpstr>SecurityScorecard </vt:lpstr>
      <vt:lpstr>Questions?</vt:lpstr>
    </vt:vector>
  </TitlesOfParts>
  <Company>GBQ Partners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Bannen, Kelly L.</dc:creator>
  <cp:lastModifiedBy>Addison Kelley</cp:lastModifiedBy>
  <cp:revision>18</cp:revision>
  <dcterms:created xsi:type="dcterms:W3CDTF">2023-11-28T16:32:53Z</dcterms:created>
  <dcterms:modified xsi:type="dcterms:W3CDTF">2024-10-07T16:47:02Z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0x0101008ED3DAF91318124A9BA3B11A92EFF844</vt:lpwstr>
  </property>
  <property fmtid="{D5CDD505-2E9C-101B-9397-08002B2CF9AE}" pid="3" name="MediaServiceImageTags">
    <vt:lpwstr/>
  </property>
</Properties>
</file>