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2" r:id="rId5"/>
    <p:sldMasterId id="2147483734" r:id="rId6"/>
    <p:sldMasterId id="2147483763" r:id="rId7"/>
  </p:sldMasterIdLst>
  <p:notesMasterIdLst>
    <p:notesMasterId r:id="rId38"/>
  </p:notesMasterIdLst>
  <p:sldIdLst>
    <p:sldId id="267" r:id="rId8"/>
    <p:sldId id="259" r:id="rId9"/>
    <p:sldId id="2405" r:id="rId10"/>
    <p:sldId id="2440" r:id="rId11"/>
    <p:sldId id="2441" r:id="rId12"/>
    <p:sldId id="2316" r:id="rId13"/>
    <p:sldId id="2432" r:id="rId14"/>
    <p:sldId id="2434" r:id="rId15"/>
    <p:sldId id="604" r:id="rId16"/>
    <p:sldId id="2435" r:id="rId17"/>
    <p:sldId id="2333" r:id="rId18"/>
    <p:sldId id="2442" r:id="rId19"/>
    <p:sldId id="636" r:id="rId20"/>
    <p:sldId id="2439" r:id="rId21"/>
    <p:sldId id="2438" r:id="rId22"/>
    <p:sldId id="2420" r:id="rId23"/>
    <p:sldId id="269" r:id="rId24"/>
    <p:sldId id="306" r:id="rId25"/>
    <p:sldId id="314" r:id="rId26"/>
    <p:sldId id="5286" r:id="rId27"/>
    <p:sldId id="5288" r:id="rId28"/>
    <p:sldId id="5289" r:id="rId29"/>
    <p:sldId id="5290" r:id="rId30"/>
    <p:sldId id="5291" r:id="rId31"/>
    <p:sldId id="5292" r:id="rId32"/>
    <p:sldId id="5293" r:id="rId33"/>
    <p:sldId id="5294" r:id="rId34"/>
    <p:sldId id="5295" r:id="rId35"/>
    <p:sldId id="5296" r:id="rId36"/>
    <p:sldId id="5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A7EDE-9941-571B-429B-709B561C992B}" name="Matt Murray" initials="MM" userId="S::mmurray@corpone.org::5894984b-0f35-40d6-a4b6-24e0f7ca45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0A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3E3F0-5773-4B0A-BC65-22984BFB8427}" v="176" dt="2024-09-30T16:40:04.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2128" b="1" i="0" u="none" strike="noStrike" kern="1200" cap="all" spc="120" normalizeH="0" baseline="0">
                <a:solidFill>
                  <a:schemeClr val="accent5">
                    <a:lumMod val="75000"/>
                    <a:lumOff val="25000"/>
                  </a:schemeClr>
                </a:solidFill>
                <a:latin typeface="+mn-lt"/>
                <a:ea typeface="+mn-ea"/>
                <a:cs typeface="+mn-cs"/>
              </a:defRPr>
            </a:pPr>
            <a:r>
              <a:rPr lang="en-US" b="1" cap="none" baseline="0">
                <a:solidFill>
                  <a:schemeClr val="accent5">
                    <a:lumMod val="75000"/>
                    <a:lumOff val="25000"/>
                  </a:schemeClr>
                </a:solidFill>
              </a:rPr>
              <a:t>When does your organization plan to</a:t>
            </a:r>
            <a:br>
              <a:rPr lang="en-US" b="1" cap="none" baseline="0">
                <a:solidFill>
                  <a:schemeClr val="accent5">
                    <a:lumMod val="75000"/>
                    <a:lumOff val="25000"/>
                  </a:schemeClr>
                </a:solidFill>
              </a:rPr>
            </a:br>
            <a:r>
              <a:rPr lang="en-US" b="1" cap="none" baseline="0">
                <a:solidFill>
                  <a:schemeClr val="accent5">
                    <a:lumMod val="75000"/>
                    <a:lumOff val="25000"/>
                  </a:schemeClr>
                </a:solidFill>
              </a:rPr>
              <a:t>implement real-time payments (RTP)?</a:t>
            </a:r>
          </a:p>
        </c:rich>
      </c:tx>
      <c:layout>
        <c:manualLayout>
          <c:xMode val="edge"/>
          <c:yMode val="edge"/>
          <c:x val="0"/>
          <c:y val="2.2424228990814703E-3"/>
        </c:manualLayout>
      </c:layout>
      <c:overlay val="0"/>
      <c:spPr>
        <a:noFill/>
        <a:ln>
          <a:noFill/>
        </a:ln>
        <a:effectLst/>
      </c:spPr>
      <c:txPr>
        <a:bodyPr rot="0" spcFirstLastPara="1" vertOverflow="ellipsis" vert="horz" wrap="square" anchor="t" anchorCtr="0"/>
        <a:lstStyle/>
        <a:p>
          <a:pPr>
            <a:defRPr sz="2128" b="1" i="0" u="none" strike="noStrike" kern="1200" cap="all" spc="120" normalizeH="0" baseline="0">
              <a:solidFill>
                <a:schemeClr val="accent5">
                  <a:lumMod val="75000"/>
                  <a:lumOff val="25000"/>
                </a:schemeClr>
              </a:solidFill>
              <a:latin typeface="+mn-lt"/>
              <a:ea typeface="+mn-ea"/>
              <a:cs typeface="+mn-cs"/>
            </a:defRPr>
          </a:pPr>
          <a:endParaRPr lang="en-US"/>
        </a:p>
      </c:txPr>
    </c:title>
    <c:autoTitleDeleted val="0"/>
    <c:plotArea>
      <c:layout>
        <c:manualLayout>
          <c:layoutTarget val="inner"/>
          <c:xMode val="edge"/>
          <c:yMode val="edge"/>
          <c:x val="1.2948793407886992E-2"/>
          <c:y val="0.21378152749508281"/>
          <c:w val="0.97410241318422597"/>
          <c:h val="0.62184871315728274"/>
        </c:manualLayout>
      </c:layout>
      <c:barChart>
        <c:barDir val="col"/>
        <c:grouping val="clustered"/>
        <c:varyColors val="0"/>
        <c:ser>
          <c:idx val="0"/>
          <c:order val="0"/>
          <c:tx>
            <c:strRef>
              <c:f>Sheet1!$B$1</c:f>
              <c:strCache>
                <c:ptCount val="1"/>
                <c:pt idx="0">
                  <c:v>Banks</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5">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We've already launched RTP</c:v>
                </c:pt>
                <c:pt idx="1">
                  <c:v>2024</c:v>
                </c:pt>
                <c:pt idx="2">
                  <c:v>2025 or later</c:v>
                </c:pt>
                <c:pt idx="3">
                  <c:v>Don't Know</c:v>
                </c:pt>
              </c:strCache>
            </c:strRef>
          </c:cat>
          <c:val>
            <c:numRef>
              <c:f>Sheet1!$B$2:$B$5</c:f>
              <c:numCache>
                <c:formatCode>0%</c:formatCode>
                <c:ptCount val="4"/>
                <c:pt idx="0">
                  <c:v>0.18</c:v>
                </c:pt>
                <c:pt idx="1">
                  <c:v>0.32</c:v>
                </c:pt>
                <c:pt idx="2">
                  <c:v>0.28000000000000003</c:v>
                </c:pt>
                <c:pt idx="3">
                  <c:v>0.2</c:v>
                </c:pt>
              </c:numCache>
            </c:numRef>
          </c:val>
          <c:extLst>
            <c:ext xmlns:c16="http://schemas.microsoft.com/office/drawing/2014/chart" uri="{C3380CC4-5D6E-409C-BE32-E72D297353CC}">
              <c16:uniqueId val="{00000000-6DFC-46DC-BEFE-F95B7694B2CC}"/>
            </c:ext>
          </c:extLst>
        </c:ser>
        <c:ser>
          <c:idx val="1"/>
          <c:order val="1"/>
          <c:tx>
            <c:strRef>
              <c:f>Sheet1!$C$1</c:f>
              <c:strCache>
                <c:ptCount val="1"/>
                <c:pt idx="0">
                  <c:v>Credit Unions</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5">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We've already launched RTP</c:v>
                </c:pt>
                <c:pt idx="1">
                  <c:v>2024</c:v>
                </c:pt>
                <c:pt idx="2">
                  <c:v>2025 or later</c:v>
                </c:pt>
                <c:pt idx="3">
                  <c:v>Don't Know</c:v>
                </c:pt>
              </c:strCache>
            </c:strRef>
          </c:cat>
          <c:val>
            <c:numRef>
              <c:f>Sheet1!$C$2:$C$5</c:f>
              <c:numCache>
                <c:formatCode>0%</c:formatCode>
                <c:ptCount val="4"/>
                <c:pt idx="0">
                  <c:v>0.14000000000000001</c:v>
                </c:pt>
                <c:pt idx="1">
                  <c:v>0.36</c:v>
                </c:pt>
                <c:pt idx="2">
                  <c:v>0.34</c:v>
                </c:pt>
                <c:pt idx="3">
                  <c:v>0.16</c:v>
                </c:pt>
              </c:numCache>
            </c:numRef>
          </c:val>
          <c:extLst>
            <c:ext xmlns:c16="http://schemas.microsoft.com/office/drawing/2014/chart" uri="{C3380CC4-5D6E-409C-BE32-E72D297353CC}">
              <c16:uniqueId val="{00000001-6DFC-46DC-BEFE-F95B7694B2CC}"/>
            </c:ext>
          </c:extLst>
        </c:ser>
        <c:dLbls>
          <c:dLblPos val="outEnd"/>
          <c:showLegendKey val="0"/>
          <c:showVal val="1"/>
          <c:showCatName val="0"/>
          <c:showSerName val="0"/>
          <c:showPercent val="0"/>
          <c:showBubbleSize val="0"/>
        </c:dLbls>
        <c:gapWidth val="67"/>
        <c:axId val="1192016248"/>
        <c:axId val="1192017888"/>
      </c:barChart>
      <c:catAx>
        <c:axId val="119201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accent5">
                    <a:lumMod val="75000"/>
                    <a:lumOff val="25000"/>
                  </a:schemeClr>
                </a:solidFill>
                <a:latin typeface="+mn-lt"/>
                <a:ea typeface="+mn-ea"/>
                <a:cs typeface="+mn-cs"/>
              </a:defRPr>
            </a:pPr>
            <a:endParaRPr lang="en-US"/>
          </a:p>
        </c:txPr>
        <c:crossAx val="1192017888"/>
        <c:crosses val="autoZero"/>
        <c:auto val="1"/>
        <c:lblAlgn val="ctr"/>
        <c:lblOffset val="100"/>
        <c:noMultiLvlLbl val="0"/>
      </c:catAx>
      <c:valAx>
        <c:axId val="1192017888"/>
        <c:scaling>
          <c:orientation val="minMax"/>
        </c:scaling>
        <c:delete val="1"/>
        <c:axPos val="l"/>
        <c:numFmt formatCode="0%" sourceLinked="1"/>
        <c:majorTickMark val="none"/>
        <c:minorTickMark val="none"/>
        <c:tickLblPos val="nextTo"/>
        <c:crossAx val="1192016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b" anchorCtr="1"/>
        <a:lstStyle/>
        <a:p>
          <a:pPr>
            <a:defRPr sz="1600" b="0" i="0" u="none" strike="noStrike" kern="1200" baseline="0">
              <a:solidFill>
                <a:schemeClr val="accent5">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7DA28-1E97-44B8-9835-59285976C43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B944F1F-69BD-4FB5-BB50-6B82E85096C1}">
      <dgm:prSet custT="1"/>
      <dgm:spPr>
        <a:solidFill>
          <a:schemeClr val="tx1"/>
        </a:solidFill>
      </dgm:spPr>
      <dgm:t>
        <a:bodyPr/>
        <a:lstStyle/>
        <a:p>
          <a:r>
            <a:rPr lang="en-US" sz="4400"/>
            <a:t>8 cores and 48 CUs live on RTP</a:t>
          </a:r>
        </a:p>
      </dgm:t>
    </dgm:pt>
    <dgm:pt modelId="{9F8B9B02-393C-4761-B2EA-AB304E73A60D}" type="parTrans" cxnId="{A336E534-26C4-42BC-80F3-5A4B1402E6E3}">
      <dgm:prSet/>
      <dgm:spPr/>
      <dgm:t>
        <a:bodyPr/>
        <a:lstStyle/>
        <a:p>
          <a:endParaRPr lang="en-US"/>
        </a:p>
      </dgm:t>
    </dgm:pt>
    <dgm:pt modelId="{171E92DC-5EAE-40FD-BD67-347D9C202D13}" type="sibTrans" cxnId="{A336E534-26C4-42BC-80F3-5A4B1402E6E3}">
      <dgm:prSet/>
      <dgm:spPr/>
      <dgm:t>
        <a:bodyPr/>
        <a:lstStyle/>
        <a:p>
          <a:endParaRPr lang="en-US"/>
        </a:p>
      </dgm:t>
    </dgm:pt>
    <dgm:pt modelId="{B449DE60-483F-425D-A1D7-C22EC4D00EAB}">
      <dgm:prSet custT="1"/>
      <dgm:spPr>
        <a:solidFill>
          <a:schemeClr val="tx1"/>
        </a:solidFill>
      </dgm:spPr>
      <dgm:t>
        <a:bodyPr/>
        <a:lstStyle/>
        <a:p>
          <a:r>
            <a:rPr lang="en-US" sz="4400"/>
            <a:t>Funding Agent for 81 CUs</a:t>
          </a:r>
        </a:p>
      </dgm:t>
    </dgm:pt>
    <dgm:pt modelId="{19463612-DCFA-419F-80A5-24C751129902}" type="parTrans" cxnId="{37A42932-3BDA-4689-92F1-DB06FFCCBA34}">
      <dgm:prSet/>
      <dgm:spPr/>
      <dgm:t>
        <a:bodyPr/>
        <a:lstStyle/>
        <a:p>
          <a:endParaRPr lang="en-US"/>
        </a:p>
      </dgm:t>
    </dgm:pt>
    <dgm:pt modelId="{299ABEAA-544D-47FC-B500-0C0AD54A16D9}" type="sibTrans" cxnId="{37A42932-3BDA-4689-92F1-DB06FFCCBA34}">
      <dgm:prSet/>
      <dgm:spPr/>
      <dgm:t>
        <a:bodyPr/>
        <a:lstStyle/>
        <a:p>
          <a:endParaRPr lang="en-US"/>
        </a:p>
      </dgm:t>
    </dgm:pt>
    <dgm:pt modelId="{5D33649D-A86E-4C32-AA34-39F7DD83F869}">
      <dgm:prSet custT="1"/>
      <dgm:spPr>
        <a:solidFill>
          <a:schemeClr val="tx1"/>
        </a:solidFill>
      </dgm:spPr>
      <dgm:t>
        <a:bodyPr/>
        <a:lstStyle/>
        <a:p>
          <a:r>
            <a:rPr lang="en-US" sz="4400"/>
            <a:t>3 CUs live on the </a:t>
          </a:r>
          <a:r>
            <a:rPr lang="en-US" sz="4400" err="1"/>
            <a:t>FedNow</a:t>
          </a:r>
          <a:r>
            <a:rPr lang="en-US" sz="4400"/>
            <a:t> Service</a:t>
          </a:r>
        </a:p>
      </dgm:t>
    </dgm:pt>
    <dgm:pt modelId="{1565F3B4-7BD2-430C-A23B-2B633E3E9640}" type="parTrans" cxnId="{4864B413-D3B8-4403-BA88-B2DF64539F71}">
      <dgm:prSet/>
      <dgm:spPr/>
      <dgm:t>
        <a:bodyPr/>
        <a:lstStyle/>
        <a:p>
          <a:endParaRPr lang="en-US"/>
        </a:p>
      </dgm:t>
    </dgm:pt>
    <dgm:pt modelId="{E59093E0-35CE-4949-B0D0-7BC0E04782D7}" type="sibTrans" cxnId="{4864B413-D3B8-4403-BA88-B2DF64539F71}">
      <dgm:prSet/>
      <dgm:spPr/>
      <dgm:t>
        <a:bodyPr/>
        <a:lstStyle/>
        <a:p>
          <a:endParaRPr lang="en-US"/>
        </a:p>
      </dgm:t>
    </dgm:pt>
    <dgm:pt modelId="{F6F6C931-3639-473E-B617-C392CB3A302E}" type="pres">
      <dgm:prSet presAssocID="{A237DA28-1E97-44B8-9835-59285976C430}" presName="diagram" presStyleCnt="0">
        <dgm:presLayoutVars>
          <dgm:dir/>
          <dgm:resizeHandles val="exact"/>
        </dgm:presLayoutVars>
      </dgm:prSet>
      <dgm:spPr/>
    </dgm:pt>
    <dgm:pt modelId="{E6B6984D-FEBE-4107-A471-61395AC6DD29}" type="pres">
      <dgm:prSet presAssocID="{FB944F1F-69BD-4FB5-BB50-6B82E85096C1}" presName="node" presStyleLbl="node1" presStyleIdx="0" presStyleCnt="3">
        <dgm:presLayoutVars>
          <dgm:bulletEnabled val="1"/>
        </dgm:presLayoutVars>
      </dgm:prSet>
      <dgm:spPr/>
    </dgm:pt>
    <dgm:pt modelId="{04068140-AC42-4559-A2FC-5D64997AEDC7}" type="pres">
      <dgm:prSet presAssocID="{171E92DC-5EAE-40FD-BD67-347D9C202D13}" presName="sibTrans" presStyleCnt="0"/>
      <dgm:spPr/>
    </dgm:pt>
    <dgm:pt modelId="{5B010776-338F-4532-8453-73C724E55D65}" type="pres">
      <dgm:prSet presAssocID="{5D33649D-A86E-4C32-AA34-39F7DD83F869}" presName="node" presStyleLbl="node1" presStyleIdx="1" presStyleCnt="3">
        <dgm:presLayoutVars>
          <dgm:bulletEnabled val="1"/>
        </dgm:presLayoutVars>
      </dgm:prSet>
      <dgm:spPr/>
    </dgm:pt>
    <dgm:pt modelId="{17C7ED74-4721-4EA4-A8E7-1F0BABF56318}" type="pres">
      <dgm:prSet presAssocID="{E59093E0-35CE-4949-B0D0-7BC0E04782D7}" presName="sibTrans" presStyleCnt="0"/>
      <dgm:spPr/>
    </dgm:pt>
    <dgm:pt modelId="{F2E11C28-1A28-45ED-B016-0996C5F4495A}" type="pres">
      <dgm:prSet presAssocID="{B449DE60-483F-425D-A1D7-C22EC4D00EAB}" presName="node" presStyleLbl="node1" presStyleIdx="2" presStyleCnt="3" custLinFactNeighborX="4431" custLinFactNeighborY="107">
        <dgm:presLayoutVars>
          <dgm:bulletEnabled val="1"/>
        </dgm:presLayoutVars>
      </dgm:prSet>
      <dgm:spPr/>
    </dgm:pt>
  </dgm:ptLst>
  <dgm:cxnLst>
    <dgm:cxn modelId="{15ED1611-8824-4212-8819-7FD1F0327F1B}" type="presOf" srcId="{B449DE60-483F-425D-A1D7-C22EC4D00EAB}" destId="{F2E11C28-1A28-45ED-B016-0996C5F4495A}" srcOrd="0" destOrd="0" presId="urn:microsoft.com/office/officeart/2005/8/layout/default"/>
    <dgm:cxn modelId="{4864B413-D3B8-4403-BA88-B2DF64539F71}" srcId="{A237DA28-1E97-44B8-9835-59285976C430}" destId="{5D33649D-A86E-4C32-AA34-39F7DD83F869}" srcOrd="1" destOrd="0" parTransId="{1565F3B4-7BD2-430C-A23B-2B633E3E9640}" sibTransId="{E59093E0-35CE-4949-B0D0-7BC0E04782D7}"/>
    <dgm:cxn modelId="{37A42932-3BDA-4689-92F1-DB06FFCCBA34}" srcId="{A237DA28-1E97-44B8-9835-59285976C430}" destId="{B449DE60-483F-425D-A1D7-C22EC4D00EAB}" srcOrd="2" destOrd="0" parTransId="{19463612-DCFA-419F-80A5-24C751129902}" sibTransId="{299ABEAA-544D-47FC-B500-0C0AD54A16D9}"/>
    <dgm:cxn modelId="{78D19232-18D6-48D3-A4BA-6C7A25EEE983}" type="presOf" srcId="{A237DA28-1E97-44B8-9835-59285976C430}" destId="{F6F6C931-3639-473E-B617-C392CB3A302E}" srcOrd="0" destOrd="0" presId="urn:microsoft.com/office/officeart/2005/8/layout/default"/>
    <dgm:cxn modelId="{A336E534-26C4-42BC-80F3-5A4B1402E6E3}" srcId="{A237DA28-1E97-44B8-9835-59285976C430}" destId="{FB944F1F-69BD-4FB5-BB50-6B82E85096C1}" srcOrd="0" destOrd="0" parTransId="{9F8B9B02-393C-4761-B2EA-AB304E73A60D}" sibTransId="{171E92DC-5EAE-40FD-BD67-347D9C202D13}"/>
    <dgm:cxn modelId="{D15C1F49-B754-4E27-A9CC-6F66B528C674}" type="presOf" srcId="{5D33649D-A86E-4C32-AA34-39F7DD83F869}" destId="{5B010776-338F-4532-8453-73C724E55D65}" srcOrd="0" destOrd="0" presId="urn:microsoft.com/office/officeart/2005/8/layout/default"/>
    <dgm:cxn modelId="{3B015A4A-136A-4FCE-841D-1C0F5A48AA8A}" type="presOf" srcId="{FB944F1F-69BD-4FB5-BB50-6B82E85096C1}" destId="{E6B6984D-FEBE-4107-A471-61395AC6DD29}" srcOrd="0" destOrd="0" presId="urn:microsoft.com/office/officeart/2005/8/layout/default"/>
    <dgm:cxn modelId="{59D370A4-D129-45EA-813D-9219D57E813B}" type="presParOf" srcId="{F6F6C931-3639-473E-B617-C392CB3A302E}" destId="{E6B6984D-FEBE-4107-A471-61395AC6DD29}" srcOrd="0" destOrd="0" presId="urn:microsoft.com/office/officeart/2005/8/layout/default"/>
    <dgm:cxn modelId="{EDE22CDF-C8DE-4480-A756-5E8CBC867D29}" type="presParOf" srcId="{F6F6C931-3639-473E-B617-C392CB3A302E}" destId="{04068140-AC42-4559-A2FC-5D64997AEDC7}" srcOrd="1" destOrd="0" presId="urn:microsoft.com/office/officeart/2005/8/layout/default"/>
    <dgm:cxn modelId="{828F23C1-F65C-4973-9903-A2D74DCF527D}" type="presParOf" srcId="{F6F6C931-3639-473E-B617-C392CB3A302E}" destId="{5B010776-338F-4532-8453-73C724E55D65}" srcOrd="2" destOrd="0" presId="urn:microsoft.com/office/officeart/2005/8/layout/default"/>
    <dgm:cxn modelId="{C65CD52F-57F7-4A03-89BC-53EA36BC7EAD}" type="presParOf" srcId="{F6F6C931-3639-473E-B617-C392CB3A302E}" destId="{17C7ED74-4721-4EA4-A8E7-1F0BABF56318}" srcOrd="3" destOrd="0" presId="urn:microsoft.com/office/officeart/2005/8/layout/default"/>
    <dgm:cxn modelId="{E8B92CAC-A3C4-4B9D-8BB9-F9775B8B3034}" type="presParOf" srcId="{F6F6C931-3639-473E-B617-C392CB3A302E}" destId="{F2E11C28-1A28-45ED-B016-0996C5F4495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055DB-1A5B-46D1-94FE-13B840405EB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AD5CAA3-B5B3-429F-924A-067219701972}">
      <dgm:prSet/>
      <dgm:spPr>
        <a:solidFill>
          <a:schemeClr val="tx2"/>
        </a:solidFill>
      </dgm:spPr>
      <dgm:t>
        <a:bodyPr/>
        <a:lstStyle/>
        <a:p>
          <a:r>
            <a:rPr lang="en-US"/>
            <a:t>CONTRACT SIGNED</a:t>
          </a:r>
        </a:p>
      </dgm:t>
    </dgm:pt>
    <dgm:pt modelId="{4D08CCFF-5DA3-43A7-BFFB-FEB31C10A28E}" type="parTrans" cxnId="{18512ABF-BA03-4302-AAB1-B6903157C0CC}">
      <dgm:prSet/>
      <dgm:spPr/>
      <dgm:t>
        <a:bodyPr/>
        <a:lstStyle/>
        <a:p>
          <a:endParaRPr lang="en-US"/>
        </a:p>
      </dgm:t>
    </dgm:pt>
    <dgm:pt modelId="{A835C74D-7DF6-451C-A742-B7B50D7EA63A}" type="sibTrans" cxnId="{18512ABF-BA03-4302-AAB1-B6903157C0CC}">
      <dgm:prSet/>
      <dgm:spPr/>
      <dgm:t>
        <a:bodyPr/>
        <a:lstStyle/>
        <a:p>
          <a:endParaRPr lang="en-US"/>
        </a:p>
      </dgm:t>
    </dgm:pt>
    <dgm:pt modelId="{60FA831E-B1F4-4C3B-A114-B4F480AB17E4}">
      <dgm:prSet/>
      <dgm:spPr>
        <a:solidFill>
          <a:schemeClr val="tx2"/>
        </a:solidFill>
      </dgm:spPr>
      <dgm:t>
        <a:bodyPr/>
        <a:lstStyle/>
        <a:p>
          <a:r>
            <a:rPr lang="en-US"/>
            <a:t>INTRODUCTORY CALL</a:t>
          </a:r>
        </a:p>
      </dgm:t>
    </dgm:pt>
    <dgm:pt modelId="{4599EF6A-4681-4989-828C-6BFF24BD118B}" type="parTrans" cxnId="{6A7E04BA-7821-4326-B30E-D21701B5D349}">
      <dgm:prSet/>
      <dgm:spPr/>
      <dgm:t>
        <a:bodyPr/>
        <a:lstStyle/>
        <a:p>
          <a:endParaRPr lang="en-US"/>
        </a:p>
      </dgm:t>
    </dgm:pt>
    <dgm:pt modelId="{50DD8312-FEC2-4D95-AA49-7E28B7151E4E}" type="sibTrans" cxnId="{6A7E04BA-7821-4326-B30E-D21701B5D349}">
      <dgm:prSet/>
      <dgm:spPr/>
      <dgm:t>
        <a:bodyPr/>
        <a:lstStyle/>
        <a:p>
          <a:endParaRPr lang="en-US"/>
        </a:p>
      </dgm:t>
    </dgm:pt>
    <dgm:pt modelId="{43E0F307-3C52-4DCB-9B7E-3FE203E0AE5D}">
      <dgm:prSet/>
      <dgm:spPr>
        <a:ln>
          <a:solidFill>
            <a:schemeClr val="tx2"/>
          </a:solidFill>
        </a:ln>
      </dgm:spPr>
      <dgm:t>
        <a:bodyPr/>
        <a:lstStyle/>
        <a:p>
          <a:r>
            <a:rPr lang="en-US"/>
            <a:t>Introduce teams</a:t>
          </a:r>
        </a:p>
      </dgm:t>
    </dgm:pt>
    <dgm:pt modelId="{A74EAD9E-7CAC-4C9A-80F1-DF6AD40D343A}" type="parTrans" cxnId="{DC6C4EFD-D78F-4147-A1A5-D10840BCE5C2}">
      <dgm:prSet/>
      <dgm:spPr/>
      <dgm:t>
        <a:bodyPr/>
        <a:lstStyle/>
        <a:p>
          <a:endParaRPr lang="en-US"/>
        </a:p>
      </dgm:t>
    </dgm:pt>
    <dgm:pt modelId="{A72DB347-A3B3-49CC-9D81-9E97D6050703}" type="sibTrans" cxnId="{DC6C4EFD-D78F-4147-A1A5-D10840BCE5C2}">
      <dgm:prSet/>
      <dgm:spPr/>
      <dgm:t>
        <a:bodyPr/>
        <a:lstStyle/>
        <a:p>
          <a:endParaRPr lang="en-US"/>
        </a:p>
      </dgm:t>
    </dgm:pt>
    <dgm:pt modelId="{EBECD80B-32A5-45D6-8EF2-67561DA97EF5}">
      <dgm:prSet/>
      <dgm:spPr>
        <a:ln>
          <a:solidFill>
            <a:schemeClr val="tx2"/>
          </a:solidFill>
        </a:ln>
      </dgm:spPr>
      <dgm:t>
        <a:bodyPr/>
        <a:lstStyle/>
        <a:p>
          <a:r>
            <a:rPr lang="en-US"/>
            <a:t>Set expectations:  timeline and credit union involvement.</a:t>
          </a:r>
        </a:p>
      </dgm:t>
    </dgm:pt>
    <dgm:pt modelId="{37AD8492-5C79-44EC-930D-42561DA1F91A}" type="parTrans" cxnId="{0F3D4D96-1D4E-430B-80B1-7BE3A4074B47}">
      <dgm:prSet/>
      <dgm:spPr/>
      <dgm:t>
        <a:bodyPr/>
        <a:lstStyle/>
        <a:p>
          <a:endParaRPr lang="en-US"/>
        </a:p>
      </dgm:t>
    </dgm:pt>
    <dgm:pt modelId="{3770E145-F8A9-4E4E-B195-65EF97DC12A2}" type="sibTrans" cxnId="{0F3D4D96-1D4E-430B-80B1-7BE3A4074B47}">
      <dgm:prSet/>
      <dgm:spPr/>
      <dgm:t>
        <a:bodyPr/>
        <a:lstStyle/>
        <a:p>
          <a:endParaRPr lang="en-US"/>
        </a:p>
      </dgm:t>
    </dgm:pt>
    <dgm:pt modelId="{A4E8526E-4D5C-4FB7-A885-2EA54D62E92B}">
      <dgm:prSet/>
      <dgm:spPr>
        <a:ln>
          <a:solidFill>
            <a:schemeClr val="tx2"/>
          </a:solidFill>
        </a:ln>
      </dgm:spPr>
      <dgm:t>
        <a:bodyPr/>
        <a:lstStyle/>
        <a:p>
          <a:r>
            <a:rPr lang="en-US" b="1"/>
            <a:t>Review the two dependencies </a:t>
          </a:r>
          <a:r>
            <a:rPr lang="en-US"/>
            <a:t>for project to officially begin:</a:t>
          </a:r>
        </a:p>
      </dgm:t>
    </dgm:pt>
    <dgm:pt modelId="{0A2560E5-784C-4E93-AD93-58A8804D9872}" type="parTrans" cxnId="{5B06690F-E052-4E5E-AE55-673324702EB6}">
      <dgm:prSet/>
      <dgm:spPr/>
      <dgm:t>
        <a:bodyPr/>
        <a:lstStyle/>
        <a:p>
          <a:endParaRPr lang="en-US"/>
        </a:p>
      </dgm:t>
    </dgm:pt>
    <dgm:pt modelId="{6955E960-FDAF-4383-A48F-30F52F3716DB}" type="sibTrans" cxnId="{5B06690F-E052-4E5E-AE55-673324702EB6}">
      <dgm:prSet/>
      <dgm:spPr/>
      <dgm:t>
        <a:bodyPr/>
        <a:lstStyle/>
        <a:p>
          <a:endParaRPr lang="en-US"/>
        </a:p>
      </dgm:t>
    </dgm:pt>
    <dgm:pt modelId="{459B0976-FDDD-4C7E-986B-CC21A6DF5F29}">
      <dgm:prSet/>
      <dgm:spPr>
        <a:ln>
          <a:solidFill>
            <a:schemeClr val="tx2"/>
          </a:solidFill>
        </a:ln>
      </dgm:spPr>
      <dgm:t>
        <a:bodyPr/>
        <a:lstStyle/>
        <a:p>
          <a:r>
            <a:rPr lang="en-US"/>
            <a:t>Core readiness</a:t>
          </a:r>
        </a:p>
      </dgm:t>
    </dgm:pt>
    <dgm:pt modelId="{3B6F9E53-563D-4BFB-A8D6-2ADC7AA2F765}" type="parTrans" cxnId="{27DDD89D-9F9C-4ABA-8FA3-047D69573D1D}">
      <dgm:prSet/>
      <dgm:spPr/>
      <dgm:t>
        <a:bodyPr/>
        <a:lstStyle/>
        <a:p>
          <a:endParaRPr lang="en-US"/>
        </a:p>
      </dgm:t>
    </dgm:pt>
    <dgm:pt modelId="{F63EA749-33B6-41EB-8E82-A9E803EEFDA3}" type="sibTrans" cxnId="{27DDD89D-9F9C-4ABA-8FA3-047D69573D1D}">
      <dgm:prSet/>
      <dgm:spPr/>
      <dgm:t>
        <a:bodyPr/>
        <a:lstStyle/>
        <a:p>
          <a:endParaRPr lang="en-US"/>
        </a:p>
      </dgm:t>
    </dgm:pt>
    <dgm:pt modelId="{FD7470E3-C2D6-4D70-841D-368EB1C64895}">
      <dgm:prSet/>
      <dgm:spPr>
        <a:ln>
          <a:solidFill>
            <a:schemeClr val="tx2"/>
          </a:solidFill>
        </a:ln>
      </dgm:spPr>
      <dgm:t>
        <a:bodyPr/>
        <a:lstStyle/>
        <a:p>
          <a:r>
            <a:rPr lang="en-US"/>
            <a:t>TCH documentation reviewed with credit union</a:t>
          </a:r>
        </a:p>
      </dgm:t>
    </dgm:pt>
    <dgm:pt modelId="{33CB87A1-45C1-4A6A-A561-48B32820B1B0}" type="parTrans" cxnId="{1A443936-9B2A-4CC3-8D15-7EA11323961F}">
      <dgm:prSet/>
      <dgm:spPr/>
      <dgm:t>
        <a:bodyPr/>
        <a:lstStyle/>
        <a:p>
          <a:endParaRPr lang="en-US"/>
        </a:p>
      </dgm:t>
    </dgm:pt>
    <dgm:pt modelId="{6285E238-9E34-4463-BA4D-E1FAE15434F9}" type="sibTrans" cxnId="{1A443936-9B2A-4CC3-8D15-7EA11323961F}">
      <dgm:prSet/>
      <dgm:spPr/>
      <dgm:t>
        <a:bodyPr/>
        <a:lstStyle/>
        <a:p>
          <a:endParaRPr lang="en-US"/>
        </a:p>
      </dgm:t>
    </dgm:pt>
    <dgm:pt modelId="{4052ECDA-C831-4C82-AA4F-0C594257D19A}">
      <dgm:prSet/>
      <dgm:spPr>
        <a:solidFill>
          <a:schemeClr val="tx2"/>
        </a:solidFill>
      </dgm:spPr>
      <dgm:t>
        <a:bodyPr/>
        <a:lstStyle/>
        <a:p>
          <a:r>
            <a:rPr lang="en-US"/>
            <a:t>ONCE DEPENDENCIES ARE MET</a:t>
          </a:r>
        </a:p>
      </dgm:t>
    </dgm:pt>
    <dgm:pt modelId="{BC150FDA-51A3-4589-BEAB-E8AAF2E64BF5}" type="parTrans" cxnId="{58FF1540-61E9-49FA-A6A0-D8C5E7E2EE23}">
      <dgm:prSet/>
      <dgm:spPr/>
      <dgm:t>
        <a:bodyPr/>
        <a:lstStyle/>
        <a:p>
          <a:endParaRPr lang="en-US"/>
        </a:p>
      </dgm:t>
    </dgm:pt>
    <dgm:pt modelId="{550FE885-19D0-4BE6-80FB-98906AC5F008}" type="sibTrans" cxnId="{58FF1540-61E9-49FA-A6A0-D8C5E7E2EE23}">
      <dgm:prSet/>
      <dgm:spPr/>
      <dgm:t>
        <a:bodyPr/>
        <a:lstStyle/>
        <a:p>
          <a:endParaRPr lang="en-US"/>
        </a:p>
      </dgm:t>
    </dgm:pt>
    <dgm:pt modelId="{DC6741BA-C307-4C1D-A00D-F470ADAE9EE9}">
      <dgm:prSet/>
      <dgm:spPr>
        <a:ln>
          <a:solidFill>
            <a:schemeClr val="tx2"/>
          </a:solidFill>
        </a:ln>
      </dgm:spPr>
      <dgm:t>
        <a:bodyPr/>
        <a:lstStyle/>
        <a:p>
          <a:r>
            <a:rPr lang="en-US"/>
            <a:t>Weekly status calls are established</a:t>
          </a:r>
        </a:p>
      </dgm:t>
    </dgm:pt>
    <dgm:pt modelId="{454866B8-68BC-4B38-8B24-9B9193C0DF02}" type="parTrans" cxnId="{761E613A-9132-4B79-A189-42CE93F3EC50}">
      <dgm:prSet/>
      <dgm:spPr/>
      <dgm:t>
        <a:bodyPr/>
        <a:lstStyle/>
        <a:p>
          <a:endParaRPr lang="en-US"/>
        </a:p>
      </dgm:t>
    </dgm:pt>
    <dgm:pt modelId="{2AD1EF3C-3983-497A-B612-6C739E98A04C}" type="sibTrans" cxnId="{761E613A-9132-4B79-A189-42CE93F3EC50}">
      <dgm:prSet/>
      <dgm:spPr/>
      <dgm:t>
        <a:bodyPr/>
        <a:lstStyle/>
        <a:p>
          <a:endParaRPr lang="en-US"/>
        </a:p>
      </dgm:t>
    </dgm:pt>
    <dgm:pt modelId="{15D9D74B-9849-4770-8593-0DD75F6BB636}">
      <dgm:prSet/>
      <dgm:spPr>
        <a:solidFill>
          <a:schemeClr val="tx2"/>
        </a:solidFill>
      </dgm:spPr>
      <dgm:t>
        <a:bodyPr/>
        <a:lstStyle/>
        <a:p>
          <a:r>
            <a:rPr lang="en-US"/>
            <a:t>KICKOFF CALL HELD</a:t>
          </a:r>
        </a:p>
      </dgm:t>
    </dgm:pt>
    <dgm:pt modelId="{97EAE44C-774D-4AEF-9706-6FB4B9FD6183}" type="parTrans" cxnId="{50D071C3-D3CE-4F53-8764-D7854A09CFAC}">
      <dgm:prSet/>
      <dgm:spPr/>
      <dgm:t>
        <a:bodyPr/>
        <a:lstStyle/>
        <a:p>
          <a:endParaRPr lang="en-US"/>
        </a:p>
      </dgm:t>
    </dgm:pt>
    <dgm:pt modelId="{815DD4AF-9AD8-4954-8F78-ECC0C8DC0E8E}" type="sibTrans" cxnId="{50D071C3-D3CE-4F53-8764-D7854A09CFAC}">
      <dgm:prSet/>
      <dgm:spPr/>
      <dgm:t>
        <a:bodyPr/>
        <a:lstStyle/>
        <a:p>
          <a:endParaRPr lang="en-US"/>
        </a:p>
      </dgm:t>
    </dgm:pt>
    <dgm:pt modelId="{E4859CC6-8191-4879-A5C3-C49A4BB509B5}">
      <dgm:prSet/>
      <dgm:spPr>
        <a:ln>
          <a:solidFill>
            <a:schemeClr val="tx2"/>
          </a:solidFill>
        </a:ln>
      </dgm:spPr>
      <dgm:t>
        <a:bodyPr/>
        <a:lstStyle/>
        <a:p>
          <a:r>
            <a:rPr lang="en-US"/>
            <a:t>Milestones are achieved</a:t>
          </a:r>
        </a:p>
      </dgm:t>
    </dgm:pt>
    <dgm:pt modelId="{2ACCA772-EA53-471B-9970-D08C24A4EE18}" type="parTrans" cxnId="{DB91CC46-2DC9-46B4-8C94-94B12AF3A143}">
      <dgm:prSet/>
      <dgm:spPr/>
      <dgm:t>
        <a:bodyPr/>
        <a:lstStyle/>
        <a:p>
          <a:endParaRPr lang="en-US"/>
        </a:p>
      </dgm:t>
    </dgm:pt>
    <dgm:pt modelId="{8964AAF1-6B86-4663-A413-85DC5D6F945B}" type="sibTrans" cxnId="{DB91CC46-2DC9-46B4-8C94-94B12AF3A143}">
      <dgm:prSet/>
      <dgm:spPr/>
      <dgm:t>
        <a:bodyPr/>
        <a:lstStyle/>
        <a:p>
          <a:endParaRPr lang="en-US"/>
        </a:p>
      </dgm:t>
    </dgm:pt>
    <dgm:pt modelId="{0F52DD82-E0B7-440B-9EEB-C578AEA8D0A7}">
      <dgm:prSet/>
      <dgm:spPr>
        <a:ln>
          <a:solidFill>
            <a:schemeClr val="tx2"/>
          </a:solidFill>
        </a:ln>
      </dgm:spPr>
      <dgm:t>
        <a:bodyPr/>
        <a:lstStyle/>
        <a:p>
          <a:r>
            <a:rPr lang="en-US"/>
            <a:t>Trainings are held</a:t>
          </a:r>
        </a:p>
      </dgm:t>
    </dgm:pt>
    <dgm:pt modelId="{0628F927-6DB1-46D5-ACDF-960B4DF58752}" type="parTrans" cxnId="{A96819EF-9993-4080-970F-65B55E0C641E}">
      <dgm:prSet/>
      <dgm:spPr/>
      <dgm:t>
        <a:bodyPr/>
        <a:lstStyle/>
        <a:p>
          <a:endParaRPr lang="en-US"/>
        </a:p>
      </dgm:t>
    </dgm:pt>
    <dgm:pt modelId="{7C38FE1A-95E5-4C04-B57C-E328126B0DF6}" type="sibTrans" cxnId="{A96819EF-9993-4080-970F-65B55E0C641E}">
      <dgm:prSet/>
      <dgm:spPr/>
      <dgm:t>
        <a:bodyPr/>
        <a:lstStyle/>
        <a:p>
          <a:endParaRPr lang="en-US"/>
        </a:p>
      </dgm:t>
    </dgm:pt>
    <dgm:pt modelId="{3B307651-FD6F-4F8B-B9C5-2BCCE6D95F07}">
      <dgm:prSet/>
      <dgm:spPr>
        <a:ln>
          <a:solidFill>
            <a:schemeClr val="tx2"/>
          </a:solidFill>
        </a:ln>
      </dgm:spPr>
      <dgm:t>
        <a:bodyPr/>
        <a:lstStyle/>
        <a:p>
          <a:r>
            <a:rPr lang="en-US"/>
            <a:t>GO LIVE</a:t>
          </a:r>
        </a:p>
      </dgm:t>
    </dgm:pt>
    <dgm:pt modelId="{8D53AB33-8A91-4CCD-8E39-0EE6CCAB41E7}" type="parTrans" cxnId="{1D02EBC2-6BDC-408B-A5D2-6EB195447D02}">
      <dgm:prSet/>
      <dgm:spPr/>
      <dgm:t>
        <a:bodyPr/>
        <a:lstStyle/>
        <a:p>
          <a:endParaRPr lang="en-US"/>
        </a:p>
      </dgm:t>
    </dgm:pt>
    <dgm:pt modelId="{3BFBFF31-A0E5-4587-8F96-74A2D7726FAB}" type="sibTrans" cxnId="{1D02EBC2-6BDC-408B-A5D2-6EB195447D02}">
      <dgm:prSet/>
      <dgm:spPr/>
      <dgm:t>
        <a:bodyPr/>
        <a:lstStyle/>
        <a:p>
          <a:endParaRPr lang="en-US"/>
        </a:p>
      </dgm:t>
    </dgm:pt>
    <dgm:pt modelId="{3FA6E4E5-E21A-4FDF-94BB-C1656A90440D}" type="pres">
      <dgm:prSet presAssocID="{B05055DB-1A5B-46D1-94FE-13B840405EB4}" presName="linear" presStyleCnt="0">
        <dgm:presLayoutVars>
          <dgm:dir/>
          <dgm:animLvl val="lvl"/>
          <dgm:resizeHandles val="exact"/>
        </dgm:presLayoutVars>
      </dgm:prSet>
      <dgm:spPr/>
    </dgm:pt>
    <dgm:pt modelId="{E7BA7D0E-25DD-42B5-81AA-D3156B80170D}" type="pres">
      <dgm:prSet presAssocID="{AAD5CAA3-B5B3-429F-924A-067219701972}" presName="parentLin" presStyleCnt="0"/>
      <dgm:spPr/>
    </dgm:pt>
    <dgm:pt modelId="{4DE5D944-0395-42EA-977F-0A916B01ACA9}" type="pres">
      <dgm:prSet presAssocID="{AAD5CAA3-B5B3-429F-924A-067219701972}" presName="parentLeftMargin" presStyleLbl="node1" presStyleIdx="0" presStyleCnt="4"/>
      <dgm:spPr/>
    </dgm:pt>
    <dgm:pt modelId="{2CF2E496-93CE-4B92-BE42-023ECF2C2CB9}" type="pres">
      <dgm:prSet presAssocID="{AAD5CAA3-B5B3-429F-924A-067219701972}" presName="parentText" presStyleLbl="node1" presStyleIdx="0" presStyleCnt="4">
        <dgm:presLayoutVars>
          <dgm:chMax val="0"/>
          <dgm:bulletEnabled val="1"/>
        </dgm:presLayoutVars>
      </dgm:prSet>
      <dgm:spPr/>
    </dgm:pt>
    <dgm:pt modelId="{E81E15EA-882A-485C-B5D6-070412957F75}" type="pres">
      <dgm:prSet presAssocID="{AAD5CAA3-B5B3-429F-924A-067219701972}" presName="negativeSpace" presStyleCnt="0"/>
      <dgm:spPr/>
    </dgm:pt>
    <dgm:pt modelId="{E45F1024-AA54-4A66-AFBF-8C1286E0F744}" type="pres">
      <dgm:prSet presAssocID="{AAD5CAA3-B5B3-429F-924A-067219701972}" presName="childText" presStyleLbl="conFgAcc1" presStyleIdx="0" presStyleCnt="4">
        <dgm:presLayoutVars>
          <dgm:bulletEnabled val="1"/>
        </dgm:presLayoutVars>
      </dgm:prSet>
      <dgm:spPr>
        <a:ln>
          <a:solidFill>
            <a:schemeClr val="tx2"/>
          </a:solidFill>
        </a:ln>
      </dgm:spPr>
    </dgm:pt>
    <dgm:pt modelId="{268A3510-9D3F-48BE-91CA-838FBADA4C9E}" type="pres">
      <dgm:prSet presAssocID="{A835C74D-7DF6-451C-A742-B7B50D7EA63A}" presName="spaceBetweenRectangles" presStyleCnt="0"/>
      <dgm:spPr/>
    </dgm:pt>
    <dgm:pt modelId="{8FB3DD2F-E4CA-4CD8-A0F9-A5D54BAC42AB}" type="pres">
      <dgm:prSet presAssocID="{60FA831E-B1F4-4C3B-A114-B4F480AB17E4}" presName="parentLin" presStyleCnt="0"/>
      <dgm:spPr/>
    </dgm:pt>
    <dgm:pt modelId="{21436C0C-A08F-41A8-ADA6-62C2FB7092EF}" type="pres">
      <dgm:prSet presAssocID="{60FA831E-B1F4-4C3B-A114-B4F480AB17E4}" presName="parentLeftMargin" presStyleLbl="node1" presStyleIdx="0" presStyleCnt="4"/>
      <dgm:spPr/>
    </dgm:pt>
    <dgm:pt modelId="{64C4B8D3-91BD-4CC7-A9BC-F10E310A8B1B}" type="pres">
      <dgm:prSet presAssocID="{60FA831E-B1F4-4C3B-A114-B4F480AB17E4}" presName="parentText" presStyleLbl="node1" presStyleIdx="1" presStyleCnt="4">
        <dgm:presLayoutVars>
          <dgm:chMax val="0"/>
          <dgm:bulletEnabled val="1"/>
        </dgm:presLayoutVars>
      </dgm:prSet>
      <dgm:spPr/>
    </dgm:pt>
    <dgm:pt modelId="{A25EFAA6-8E83-4D83-BF76-EA66FEE4A150}" type="pres">
      <dgm:prSet presAssocID="{60FA831E-B1F4-4C3B-A114-B4F480AB17E4}" presName="negativeSpace" presStyleCnt="0"/>
      <dgm:spPr/>
    </dgm:pt>
    <dgm:pt modelId="{BC9E2F75-A907-4D2B-B8EF-EE72C54E3E7C}" type="pres">
      <dgm:prSet presAssocID="{60FA831E-B1F4-4C3B-A114-B4F480AB17E4}" presName="childText" presStyleLbl="conFgAcc1" presStyleIdx="1" presStyleCnt="4">
        <dgm:presLayoutVars>
          <dgm:bulletEnabled val="1"/>
        </dgm:presLayoutVars>
      </dgm:prSet>
      <dgm:spPr/>
    </dgm:pt>
    <dgm:pt modelId="{A10A66CD-6DDF-462D-BA1F-19189A9E3A96}" type="pres">
      <dgm:prSet presAssocID="{50DD8312-FEC2-4D95-AA49-7E28B7151E4E}" presName="spaceBetweenRectangles" presStyleCnt="0"/>
      <dgm:spPr/>
    </dgm:pt>
    <dgm:pt modelId="{8BCF3928-6A49-4FFB-AE9A-1330E62848C9}" type="pres">
      <dgm:prSet presAssocID="{4052ECDA-C831-4C82-AA4F-0C594257D19A}" presName="parentLin" presStyleCnt="0"/>
      <dgm:spPr/>
    </dgm:pt>
    <dgm:pt modelId="{744CC2BF-8576-45B1-8C86-B377B414FA61}" type="pres">
      <dgm:prSet presAssocID="{4052ECDA-C831-4C82-AA4F-0C594257D19A}" presName="parentLeftMargin" presStyleLbl="node1" presStyleIdx="1" presStyleCnt="4"/>
      <dgm:spPr/>
    </dgm:pt>
    <dgm:pt modelId="{9E5F859E-B90B-48D5-8B9C-9B5E6E809252}" type="pres">
      <dgm:prSet presAssocID="{4052ECDA-C831-4C82-AA4F-0C594257D19A}" presName="parentText" presStyleLbl="node1" presStyleIdx="2" presStyleCnt="4">
        <dgm:presLayoutVars>
          <dgm:chMax val="0"/>
          <dgm:bulletEnabled val="1"/>
        </dgm:presLayoutVars>
      </dgm:prSet>
      <dgm:spPr/>
    </dgm:pt>
    <dgm:pt modelId="{A294F949-93B0-40C0-A3F9-B90011350605}" type="pres">
      <dgm:prSet presAssocID="{4052ECDA-C831-4C82-AA4F-0C594257D19A}" presName="negativeSpace" presStyleCnt="0"/>
      <dgm:spPr/>
    </dgm:pt>
    <dgm:pt modelId="{25B948EB-C0D2-44BE-99A9-FE38E53DAF05}" type="pres">
      <dgm:prSet presAssocID="{4052ECDA-C831-4C82-AA4F-0C594257D19A}" presName="childText" presStyleLbl="conFgAcc1" presStyleIdx="2" presStyleCnt="4">
        <dgm:presLayoutVars>
          <dgm:bulletEnabled val="1"/>
        </dgm:presLayoutVars>
      </dgm:prSet>
      <dgm:spPr>
        <a:ln>
          <a:solidFill>
            <a:schemeClr val="tx2"/>
          </a:solidFill>
        </a:ln>
      </dgm:spPr>
    </dgm:pt>
    <dgm:pt modelId="{E1435BB3-43EB-44DF-B0A7-458E154E967A}" type="pres">
      <dgm:prSet presAssocID="{550FE885-19D0-4BE6-80FB-98906AC5F008}" presName="spaceBetweenRectangles" presStyleCnt="0"/>
      <dgm:spPr/>
    </dgm:pt>
    <dgm:pt modelId="{1A57D0E4-3F09-47AA-A584-163C453D46CC}" type="pres">
      <dgm:prSet presAssocID="{15D9D74B-9849-4770-8593-0DD75F6BB636}" presName="parentLin" presStyleCnt="0"/>
      <dgm:spPr/>
    </dgm:pt>
    <dgm:pt modelId="{01E4265C-0222-4E60-8863-B7F181A552D1}" type="pres">
      <dgm:prSet presAssocID="{15D9D74B-9849-4770-8593-0DD75F6BB636}" presName="parentLeftMargin" presStyleLbl="node1" presStyleIdx="2" presStyleCnt="4"/>
      <dgm:spPr/>
    </dgm:pt>
    <dgm:pt modelId="{7C099297-DE07-47CF-81B2-D7960678996C}" type="pres">
      <dgm:prSet presAssocID="{15D9D74B-9849-4770-8593-0DD75F6BB636}" presName="parentText" presStyleLbl="node1" presStyleIdx="3" presStyleCnt="4">
        <dgm:presLayoutVars>
          <dgm:chMax val="0"/>
          <dgm:bulletEnabled val="1"/>
        </dgm:presLayoutVars>
      </dgm:prSet>
      <dgm:spPr/>
    </dgm:pt>
    <dgm:pt modelId="{524C3F8A-C242-439D-B235-8906A453ED8A}" type="pres">
      <dgm:prSet presAssocID="{15D9D74B-9849-4770-8593-0DD75F6BB636}" presName="negativeSpace" presStyleCnt="0"/>
      <dgm:spPr/>
    </dgm:pt>
    <dgm:pt modelId="{E80F1326-234E-4553-9BD0-0251EDD9CC1F}" type="pres">
      <dgm:prSet presAssocID="{15D9D74B-9849-4770-8593-0DD75F6BB636}" presName="childText" presStyleLbl="conFgAcc1" presStyleIdx="3" presStyleCnt="4">
        <dgm:presLayoutVars>
          <dgm:bulletEnabled val="1"/>
        </dgm:presLayoutVars>
      </dgm:prSet>
      <dgm:spPr/>
    </dgm:pt>
  </dgm:ptLst>
  <dgm:cxnLst>
    <dgm:cxn modelId="{48E11A03-9CE4-421C-BB91-335E8805D7B2}" type="presOf" srcId="{60FA831E-B1F4-4C3B-A114-B4F480AB17E4}" destId="{21436C0C-A08F-41A8-ADA6-62C2FB7092EF}" srcOrd="0" destOrd="0" presId="urn:microsoft.com/office/officeart/2005/8/layout/list1"/>
    <dgm:cxn modelId="{2AF10A08-353D-4C14-B4CC-533CC5D658CF}" type="presOf" srcId="{AAD5CAA3-B5B3-429F-924A-067219701972}" destId="{2CF2E496-93CE-4B92-BE42-023ECF2C2CB9}" srcOrd="1" destOrd="0" presId="urn:microsoft.com/office/officeart/2005/8/layout/list1"/>
    <dgm:cxn modelId="{5B06690F-E052-4E5E-AE55-673324702EB6}" srcId="{60FA831E-B1F4-4C3B-A114-B4F480AB17E4}" destId="{A4E8526E-4D5C-4FB7-A885-2EA54D62E92B}" srcOrd="2" destOrd="0" parTransId="{0A2560E5-784C-4E93-AD93-58A8804D9872}" sibTransId="{6955E960-FDAF-4383-A48F-30F52F3716DB}"/>
    <dgm:cxn modelId="{227B5A21-0B9C-4583-91AF-B7D341E1AB7E}" type="presOf" srcId="{A4E8526E-4D5C-4FB7-A885-2EA54D62E92B}" destId="{BC9E2F75-A907-4D2B-B8EF-EE72C54E3E7C}" srcOrd="0" destOrd="2" presId="urn:microsoft.com/office/officeart/2005/8/layout/list1"/>
    <dgm:cxn modelId="{19098424-3B58-4A68-B8F6-30A54EBB819C}" type="presOf" srcId="{15D9D74B-9849-4770-8593-0DD75F6BB636}" destId="{7C099297-DE07-47CF-81B2-D7960678996C}" srcOrd="1" destOrd="0" presId="urn:microsoft.com/office/officeart/2005/8/layout/list1"/>
    <dgm:cxn modelId="{6B4D9A29-3191-4057-BAAA-0A657CB63EA8}" type="presOf" srcId="{EBECD80B-32A5-45D6-8EF2-67561DA97EF5}" destId="{BC9E2F75-A907-4D2B-B8EF-EE72C54E3E7C}" srcOrd="0" destOrd="1" presId="urn:microsoft.com/office/officeart/2005/8/layout/list1"/>
    <dgm:cxn modelId="{1A443936-9B2A-4CC3-8D15-7EA11323961F}" srcId="{A4E8526E-4D5C-4FB7-A885-2EA54D62E92B}" destId="{FD7470E3-C2D6-4D70-841D-368EB1C64895}" srcOrd="1" destOrd="0" parTransId="{33CB87A1-45C1-4A6A-A561-48B32820B1B0}" sibTransId="{6285E238-9E34-4463-BA4D-E1FAE15434F9}"/>
    <dgm:cxn modelId="{761E613A-9132-4B79-A189-42CE93F3EC50}" srcId="{15D9D74B-9849-4770-8593-0DD75F6BB636}" destId="{DC6741BA-C307-4C1D-A00D-F470ADAE9EE9}" srcOrd="0" destOrd="0" parTransId="{454866B8-68BC-4B38-8B24-9B9193C0DF02}" sibTransId="{2AD1EF3C-3983-497A-B612-6C739E98A04C}"/>
    <dgm:cxn modelId="{58FF1540-61E9-49FA-A6A0-D8C5E7E2EE23}" srcId="{B05055DB-1A5B-46D1-94FE-13B840405EB4}" destId="{4052ECDA-C831-4C82-AA4F-0C594257D19A}" srcOrd="2" destOrd="0" parTransId="{BC150FDA-51A3-4589-BEAB-E8AAF2E64BF5}" sibTransId="{550FE885-19D0-4BE6-80FB-98906AC5F008}"/>
    <dgm:cxn modelId="{FEC03E41-066C-4E7F-8FCA-369FDB91EAF1}" type="presOf" srcId="{AAD5CAA3-B5B3-429F-924A-067219701972}" destId="{4DE5D944-0395-42EA-977F-0A916B01ACA9}" srcOrd="0" destOrd="0" presId="urn:microsoft.com/office/officeart/2005/8/layout/list1"/>
    <dgm:cxn modelId="{DB91CC46-2DC9-46B4-8C94-94B12AF3A143}" srcId="{15D9D74B-9849-4770-8593-0DD75F6BB636}" destId="{E4859CC6-8191-4879-A5C3-C49A4BB509B5}" srcOrd="1" destOrd="0" parTransId="{2ACCA772-EA53-471B-9970-D08C24A4EE18}" sibTransId="{8964AAF1-6B86-4663-A413-85DC5D6F945B}"/>
    <dgm:cxn modelId="{CC874D68-3EDE-4E10-BEDE-A926ED5687D6}" type="presOf" srcId="{60FA831E-B1F4-4C3B-A114-B4F480AB17E4}" destId="{64C4B8D3-91BD-4CC7-A9BC-F10E310A8B1B}" srcOrd="1" destOrd="0" presId="urn:microsoft.com/office/officeart/2005/8/layout/list1"/>
    <dgm:cxn modelId="{5F37D34E-C8BE-439D-9755-333EBBFF2A26}" type="presOf" srcId="{E4859CC6-8191-4879-A5C3-C49A4BB509B5}" destId="{E80F1326-234E-4553-9BD0-0251EDD9CC1F}" srcOrd="0" destOrd="1" presId="urn:microsoft.com/office/officeart/2005/8/layout/list1"/>
    <dgm:cxn modelId="{0F3D4D96-1D4E-430B-80B1-7BE3A4074B47}" srcId="{60FA831E-B1F4-4C3B-A114-B4F480AB17E4}" destId="{EBECD80B-32A5-45D6-8EF2-67561DA97EF5}" srcOrd="1" destOrd="0" parTransId="{37AD8492-5C79-44EC-930D-42561DA1F91A}" sibTransId="{3770E145-F8A9-4E4E-B195-65EF97DC12A2}"/>
    <dgm:cxn modelId="{4749429A-38A7-4035-B3BD-4CBAC8AF9F1F}" type="presOf" srcId="{3B307651-FD6F-4F8B-B9C5-2BCCE6D95F07}" destId="{E80F1326-234E-4553-9BD0-0251EDD9CC1F}" srcOrd="0" destOrd="3" presId="urn:microsoft.com/office/officeart/2005/8/layout/list1"/>
    <dgm:cxn modelId="{235FF49A-7928-477E-8A87-03355267E9D7}" type="presOf" srcId="{DC6741BA-C307-4C1D-A00D-F470ADAE9EE9}" destId="{E80F1326-234E-4553-9BD0-0251EDD9CC1F}" srcOrd="0" destOrd="0" presId="urn:microsoft.com/office/officeart/2005/8/layout/list1"/>
    <dgm:cxn modelId="{27DDD89D-9F9C-4ABA-8FA3-047D69573D1D}" srcId="{A4E8526E-4D5C-4FB7-A885-2EA54D62E92B}" destId="{459B0976-FDDD-4C7E-986B-CC21A6DF5F29}" srcOrd="0" destOrd="0" parTransId="{3B6F9E53-563D-4BFB-A8D6-2ADC7AA2F765}" sibTransId="{F63EA749-33B6-41EB-8E82-A9E803EEFDA3}"/>
    <dgm:cxn modelId="{48F473A0-BCB5-493B-8204-7E8FCAD1476D}" type="presOf" srcId="{4052ECDA-C831-4C82-AA4F-0C594257D19A}" destId="{9E5F859E-B90B-48D5-8B9C-9B5E6E809252}" srcOrd="1" destOrd="0" presId="urn:microsoft.com/office/officeart/2005/8/layout/list1"/>
    <dgm:cxn modelId="{21E1B8A2-1F78-4A17-81F6-640F1C34DB03}" type="presOf" srcId="{0F52DD82-E0B7-440B-9EEB-C578AEA8D0A7}" destId="{E80F1326-234E-4553-9BD0-0251EDD9CC1F}" srcOrd="0" destOrd="2" presId="urn:microsoft.com/office/officeart/2005/8/layout/list1"/>
    <dgm:cxn modelId="{6A7E04BA-7821-4326-B30E-D21701B5D349}" srcId="{B05055DB-1A5B-46D1-94FE-13B840405EB4}" destId="{60FA831E-B1F4-4C3B-A114-B4F480AB17E4}" srcOrd="1" destOrd="0" parTransId="{4599EF6A-4681-4989-828C-6BFF24BD118B}" sibTransId="{50DD8312-FEC2-4D95-AA49-7E28B7151E4E}"/>
    <dgm:cxn modelId="{18512ABF-BA03-4302-AAB1-B6903157C0CC}" srcId="{B05055DB-1A5B-46D1-94FE-13B840405EB4}" destId="{AAD5CAA3-B5B3-429F-924A-067219701972}" srcOrd="0" destOrd="0" parTransId="{4D08CCFF-5DA3-43A7-BFFB-FEB31C10A28E}" sibTransId="{A835C74D-7DF6-451C-A742-B7B50D7EA63A}"/>
    <dgm:cxn modelId="{1D02EBC2-6BDC-408B-A5D2-6EB195447D02}" srcId="{15D9D74B-9849-4770-8593-0DD75F6BB636}" destId="{3B307651-FD6F-4F8B-B9C5-2BCCE6D95F07}" srcOrd="3" destOrd="0" parTransId="{8D53AB33-8A91-4CCD-8E39-0EE6CCAB41E7}" sibTransId="{3BFBFF31-A0E5-4587-8F96-74A2D7726FAB}"/>
    <dgm:cxn modelId="{50D071C3-D3CE-4F53-8764-D7854A09CFAC}" srcId="{B05055DB-1A5B-46D1-94FE-13B840405EB4}" destId="{15D9D74B-9849-4770-8593-0DD75F6BB636}" srcOrd="3" destOrd="0" parTransId="{97EAE44C-774D-4AEF-9706-6FB4B9FD6183}" sibTransId="{815DD4AF-9AD8-4954-8F78-ECC0C8DC0E8E}"/>
    <dgm:cxn modelId="{1DCCC5CD-B400-4C0D-AE3C-05BD0CA5B592}" type="presOf" srcId="{459B0976-FDDD-4C7E-986B-CC21A6DF5F29}" destId="{BC9E2F75-A907-4D2B-B8EF-EE72C54E3E7C}" srcOrd="0" destOrd="3" presId="urn:microsoft.com/office/officeart/2005/8/layout/list1"/>
    <dgm:cxn modelId="{4F9573CE-1F4B-4482-AA2C-7779112A281E}" type="presOf" srcId="{15D9D74B-9849-4770-8593-0DD75F6BB636}" destId="{01E4265C-0222-4E60-8863-B7F181A552D1}" srcOrd="0" destOrd="0" presId="urn:microsoft.com/office/officeart/2005/8/layout/list1"/>
    <dgm:cxn modelId="{ADB1C7CE-6815-4F1D-B6DB-948844428225}" type="presOf" srcId="{4052ECDA-C831-4C82-AA4F-0C594257D19A}" destId="{744CC2BF-8576-45B1-8C86-B377B414FA61}" srcOrd="0" destOrd="0" presId="urn:microsoft.com/office/officeart/2005/8/layout/list1"/>
    <dgm:cxn modelId="{DC7523D5-BC40-4EC5-B0F2-B599A2A0792F}" type="presOf" srcId="{43E0F307-3C52-4DCB-9B7E-3FE203E0AE5D}" destId="{BC9E2F75-A907-4D2B-B8EF-EE72C54E3E7C}" srcOrd="0" destOrd="0" presId="urn:microsoft.com/office/officeart/2005/8/layout/list1"/>
    <dgm:cxn modelId="{D38150D6-8C1A-4345-944E-782A44D9DF6D}" type="presOf" srcId="{FD7470E3-C2D6-4D70-841D-368EB1C64895}" destId="{BC9E2F75-A907-4D2B-B8EF-EE72C54E3E7C}" srcOrd="0" destOrd="4" presId="urn:microsoft.com/office/officeart/2005/8/layout/list1"/>
    <dgm:cxn modelId="{44FDB2DA-C6DD-4B97-8BF5-2D6763BCDCE7}" type="presOf" srcId="{B05055DB-1A5B-46D1-94FE-13B840405EB4}" destId="{3FA6E4E5-E21A-4FDF-94BB-C1656A90440D}" srcOrd="0" destOrd="0" presId="urn:microsoft.com/office/officeart/2005/8/layout/list1"/>
    <dgm:cxn modelId="{A96819EF-9993-4080-970F-65B55E0C641E}" srcId="{15D9D74B-9849-4770-8593-0DD75F6BB636}" destId="{0F52DD82-E0B7-440B-9EEB-C578AEA8D0A7}" srcOrd="2" destOrd="0" parTransId="{0628F927-6DB1-46D5-ACDF-960B4DF58752}" sibTransId="{7C38FE1A-95E5-4C04-B57C-E328126B0DF6}"/>
    <dgm:cxn modelId="{DC6C4EFD-D78F-4147-A1A5-D10840BCE5C2}" srcId="{60FA831E-B1F4-4C3B-A114-B4F480AB17E4}" destId="{43E0F307-3C52-4DCB-9B7E-3FE203E0AE5D}" srcOrd="0" destOrd="0" parTransId="{A74EAD9E-7CAC-4C9A-80F1-DF6AD40D343A}" sibTransId="{A72DB347-A3B3-49CC-9D81-9E97D6050703}"/>
    <dgm:cxn modelId="{2CF465A5-DF75-431F-9F42-1889B5F38956}" type="presParOf" srcId="{3FA6E4E5-E21A-4FDF-94BB-C1656A90440D}" destId="{E7BA7D0E-25DD-42B5-81AA-D3156B80170D}" srcOrd="0" destOrd="0" presId="urn:microsoft.com/office/officeart/2005/8/layout/list1"/>
    <dgm:cxn modelId="{2A1CD70C-C09D-4A94-9831-313AB9131665}" type="presParOf" srcId="{E7BA7D0E-25DD-42B5-81AA-D3156B80170D}" destId="{4DE5D944-0395-42EA-977F-0A916B01ACA9}" srcOrd="0" destOrd="0" presId="urn:microsoft.com/office/officeart/2005/8/layout/list1"/>
    <dgm:cxn modelId="{68986D33-D156-4718-96B5-FED8118AA3DD}" type="presParOf" srcId="{E7BA7D0E-25DD-42B5-81AA-D3156B80170D}" destId="{2CF2E496-93CE-4B92-BE42-023ECF2C2CB9}" srcOrd="1" destOrd="0" presId="urn:microsoft.com/office/officeart/2005/8/layout/list1"/>
    <dgm:cxn modelId="{7ECB9047-F8A4-45FF-BE4C-478BE0726A37}" type="presParOf" srcId="{3FA6E4E5-E21A-4FDF-94BB-C1656A90440D}" destId="{E81E15EA-882A-485C-B5D6-070412957F75}" srcOrd="1" destOrd="0" presId="urn:microsoft.com/office/officeart/2005/8/layout/list1"/>
    <dgm:cxn modelId="{9DC4CDC1-10FD-4F7C-A915-DC566D78FA34}" type="presParOf" srcId="{3FA6E4E5-E21A-4FDF-94BB-C1656A90440D}" destId="{E45F1024-AA54-4A66-AFBF-8C1286E0F744}" srcOrd="2" destOrd="0" presId="urn:microsoft.com/office/officeart/2005/8/layout/list1"/>
    <dgm:cxn modelId="{A25D5B36-7A2A-49B5-9B3B-82A26A50348E}" type="presParOf" srcId="{3FA6E4E5-E21A-4FDF-94BB-C1656A90440D}" destId="{268A3510-9D3F-48BE-91CA-838FBADA4C9E}" srcOrd="3" destOrd="0" presId="urn:microsoft.com/office/officeart/2005/8/layout/list1"/>
    <dgm:cxn modelId="{5B9D114A-2958-4710-B6E9-2CEB80184BE8}" type="presParOf" srcId="{3FA6E4E5-E21A-4FDF-94BB-C1656A90440D}" destId="{8FB3DD2F-E4CA-4CD8-A0F9-A5D54BAC42AB}" srcOrd="4" destOrd="0" presId="urn:microsoft.com/office/officeart/2005/8/layout/list1"/>
    <dgm:cxn modelId="{D8370C96-21F4-4BD2-BD84-03D46DCA595D}" type="presParOf" srcId="{8FB3DD2F-E4CA-4CD8-A0F9-A5D54BAC42AB}" destId="{21436C0C-A08F-41A8-ADA6-62C2FB7092EF}" srcOrd="0" destOrd="0" presId="urn:microsoft.com/office/officeart/2005/8/layout/list1"/>
    <dgm:cxn modelId="{FF993355-8AF2-4453-A01B-68BF300E4EA0}" type="presParOf" srcId="{8FB3DD2F-E4CA-4CD8-A0F9-A5D54BAC42AB}" destId="{64C4B8D3-91BD-4CC7-A9BC-F10E310A8B1B}" srcOrd="1" destOrd="0" presId="urn:microsoft.com/office/officeart/2005/8/layout/list1"/>
    <dgm:cxn modelId="{30F90C14-5D37-48B8-BB84-7D5AC4291970}" type="presParOf" srcId="{3FA6E4E5-E21A-4FDF-94BB-C1656A90440D}" destId="{A25EFAA6-8E83-4D83-BF76-EA66FEE4A150}" srcOrd="5" destOrd="0" presId="urn:microsoft.com/office/officeart/2005/8/layout/list1"/>
    <dgm:cxn modelId="{97698B2E-5566-4F5F-9AA8-4BA6AFC2E1F9}" type="presParOf" srcId="{3FA6E4E5-E21A-4FDF-94BB-C1656A90440D}" destId="{BC9E2F75-A907-4D2B-B8EF-EE72C54E3E7C}" srcOrd="6" destOrd="0" presId="urn:microsoft.com/office/officeart/2005/8/layout/list1"/>
    <dgm:cxn modelId="{94A18AC3-D29C-47A5-B8EC-E5FF9568DD67}" type="presParOf" srcId="{3FA6E4E5-E21A-4FDF-94BB-C1656A90440D}" destId="{A10A66CD-6DDF-462D-BA1F-19189A9E3A96}" srcOrd="7" destOrd="0" presId="urn:microsoft.com/office/officeart/2005/8/layout/list1"/>
    <dgm:cxn modelId="{64590159-8C29-4CE2-92F4-DE518AF6FB68}" type="presParOf" srcId="{3FA6E4E5-E21A-4FDF-94BB-C1656A90440D}" destId="{8BCF3928-6A49-4FFB-AE9A-1330E62848C9}" srcOrd="8" destOrd="0" presId="urn:microsoft.com/office/officeart/2005/8/layout/list1"/>
    <dgm:cxn modelId="{A6752A8A-6C31-4328-BB10-F7A8A36AC173}" type="presParOf" srcId="{8BCF3928-6A49-4FFB-AE9A-1330E62848C9}" destId="{744CC2BF-8576-45B1-8C86-B377B414FA61}" srcOrd="0" destOrd="0" presId="urn:microsoft.com/office/officeart/2005/8/layout/list1"/>
    <dgm:cxn modelId="{795A8DD8-BCF6-4205-9B8B-6390AD427373}" type="presParOf" srcId="{8BCF3928-6A49-4FFB-AE9A-1330E62848C9}" destId="{9E5F859E-B90B-48D5-8B9C-9B5E6E809252}" srcOrd="1" destOrd="0" presId="urn:microsoft.com/office/officeart/2005/8/layout/list1"/>
    <dgm:cxn modelId="{D7D571A3-81BE-4634-81AB-104814D8BE2D}" type="presParOf" srcId="{3FA6E4E5-E21A-4FDF-94BB-C1656A90440D}" destId="{A294F949-93B0-40C0-A3F9-B90011350605}" srcOrd="9" destOrd="0" presId="urn:microsoft.com/office/officeart/2005/8/layout/list1"/>
    <dgm:cxn modelId="{0908BE2D-E9E9-49F5-8624-EB8B7C4F401A}" type="presParOf" srcId="{3FA6E4E5-E21A-4FDF-94BB-C1656A90440D}" destId="{25B948EB-C0D2-44BE-99A9-FE38E53DAF05}" srcOrd="10" destOrd="0" presId="urn:microsoft.com/office/officeart/2005/8/layout/list1"/>
    <dgm:cxn modelId="{3951F560-E7C5-455D-BE87-AA9461DA5B9F}" type="presParOf" srcId="{3FA6E4E5-E21A-4FDF-94BB-C1656A90440D}" destId="{E1435BB3-43EB-44DF-B0A7-458E154E967A}" srcOrd="11" destOrd="0" presId="urn:microsoft.com/office/officeart/2005/8/layout/list1"/>
    <dgm:cxn modelId="{BEE2A803-120B-431F-BB6A-0FF5247A4D0B}" type="presParOf" srcId="{3FA6E4E5-E21A-4FDF-94BB-C1656A90440D}" destId="{1A57D0E4-3F09-47AA-A584-163C453D46CC}" srcOrd="12" destOrd="0" presId="urn:microsoft.com/office/officeart/2005/8/layout/list1"/>
    <dgm:cxn modelId="{6DFC3A78-4078-448D-BCFA-7E69BB5CE8ED}" type="presParOf" srcId="{1A57D0E4-3F09-47AA-A584-163C453D46CC}" destId="{01E4265C-0222-4E60-8863-B7F181A552D1}" srcOrd="0" destOrd="0" presId="urn:microsoft.com/office/officeart/2005/8/layout/list1"/>
    <dgm:cxn modelId="{E67CC0CB-AF24-46B8-A89B-BD85209AD8CB}" type="presParOf" srcId="{1A57D0E4-3F09-47AA-A584-163C453D46CC}" destId="{7C099297-DE07-47CF-81B2-D7960678996C}" srcOrd="1" destOrd="0" presId="urn:microsoft.com/office/officeart/2005/8/layout/list1"/>
    <dgm:cxn modelId="{B431E7A2-8D0D-465B-8D6D-5D5C8A35848E}" type="presParOf" srcId="{3FA6E4E5-E21A-4FDF-94BB-C1656A90440D}" destId="{524C3F8A-C242-439D-B235-8906A453ED8A}" srcOrd="13" destOrd="0" presId="urn:microsoft.com/office/officeart/2005/8/layout/list1"/>
    <dgm:cxn modelId="{86C51108-E4B5-4492-B8CC-E72585551D69}" type="presParOf" srcId="{3FA6E4E5-E21A-4FDF-94BB-C1656A90440D}" destId="{E80F1326-234E-4553-9BD0-0251EDD9CC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DC1AB5-C65C-4CA4-B8FF-997AE20401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2FA5442-6E11-453E-B945-6D0CC625CC24}">
      <dgm:prSet/>
      <dgm:spPr/>
      <dgm:t>
        <a:bodyPr/>
        <a:lstStyle/>
        <a:p>
          <a:r>
            <a:rPr lang="en-US"/>
            <a:t>Send and receive corporate RTP business payments on behalf of your credit union (not on behalf of your members).</a:t>
          </a:r>
        </a:p>
      </dgm:t>
    </dgm:pt>
    <dgm:pt modelId="{90CAD43D-DD54-484D-BCDE-610A38B5FB6C}" type="parTrans" cxnId="{89EECF92-27BE-40E8-BF58-2958C9F19876}">
      <dgm:prSet/>
      <dgm:spPr/>
      <dgm:t>
        <a:bodyPr/>
        <a:lstStyle/>
        <a:p>
          <a:endParaRPr lang="en-US"/>
        </a:p>
      </dgm:t>
    </dgm:pt>
    <dgm:pt modelId="{11C1F2B7-1E74-45FF-8E84-85B0B3F0CAA6}" type="sibTrans" cxnId="{89EECF92-27BE-40E8-BF58-2958C9F19876}">
      <dgm:prSet/>
      <dgm:spPr/>
      <dgm:t>
        <a:bodyPr/>
        <a:lstStyle/>
        <a:p>
          <a:endParaRPr lang="en-US"/>
        </a:p>
      </dgm:t>
    </dgm:pt>
    <dgm:pt modelId="{63458120-3FBF-4451-8317-A0ED004598F9}">
      <dgm:prSet/>
      <dgm:spPr/>
      <dgm:t>
        <a:bodyPr/>
        <a:lstStyle/>
        <a:p>
          <a:r>
            <a:rPr lang="en-US"/>
            <a:t>Easy, convenient way to participate in immediate payments.</a:t>
          </a:r>
        </a:p>
      </dgm:t>
    </dgm:pt>
    <dgm:pt modelId="{A3122E6E-6513-4FAF-8575-F34C8D3D2FA7}" type="parTrans" cxnId="{8F928ADD-74F5-44E3-9539-95A30176B748}">
      <dgm:prSet/>
      <dgm:spPr/>
      <dgm:t>
        <a:bodyPr/>
        <a:lstStyle/>
        <a:p>
          <a:endParaRPr lang="en-US"/>
        </a:p>
      </dgm:t>
    </dgm:pt>
    <dgm:pt modelId="{138AC01E-4BE3-45B7-BDA8-92E9D9A717AA}" type="sibTrans" cxnId="{8F928ADD-74F5-44E3-9539-95A30176B748}">
      <dgm:prSet/>
      <dgm:spPr/>
      <dgm:t>
        <a:bodyPr/>
        <a:lstStyle/>
        <a:p>
          <a:endParaRPr lang="en-US"/>
        </a:p>
      </dgm:t>
    </dgm:pt>
    <dgm:pt modelId="{2C4165FA-430F-4795-BA78-4AAEF3062576}" type="pres">
      <dgm:prSet presAssocID="{92DC1AB5-C65C-4CA4-B8FF-997AE2040192}" presName="hierChild1" presStyleCnt="0">
        <dgm:presLayoutVars>
          <dgm:chPref val="1"/>
          <dgm:dir/>
          <dgm:animOne val="branch"/>
          <dgm:animLvl val="lvl"/>
          <dgm:resizeHandles/>
        </dgm:presLayoutVars>
      </dgm:prSet>
      <dgm:spPr/>
    </dgm:pt>
    <dgm:pt modelId="{13B16921-8E11-4F1D-944F-2899360FD5BF}" type="pres">
      <dgm:prSet presAssocID="{72FA5442-6E11-453E-B945-6D0CC625CC24}" presName="hierRoot1" presStyleCnt="0"/>
      <dgm:spPr/>
    </dgm:pt>
    <dgm:pt modelId="{4AB58045-EE74-4A1A-9A7F-8BCD63E7A34E}" type="pres">
      <dgm:prSet presAssocID="{72FA5442-6E11-453E-B945-6D0CC625CC24}" presName="composite" presStyleCnt="0"/>
      <dgm:spPr/>
    </dgm:pt>
    <dgm:pt modelId="{1EEAAB56-0EFB-4601-B9E0-EFFA2EB3FBD4}" type="pres">
      <dgm:prSet presAssocID="{72FA5442-6E11-453E-B945-6D0CC625CC24}" presName="background" presStyleLbl="node0" presStyleIdx="0" presStyleCnt="2"/>
      <dgm:spPr/>
    </dgm:pt>
    <dgm:pt modelId="{0A69C3EF-99A0-4BDA-BF76-7EFB49A457BD}" type="pres">
      <dgm:prSet presAssocID="{72FA5442-6E11-453E-B945-6D0CC625CC24}" presName="text" presStyleLbl="fgAcc0" presStyleIdx="0" presStyleCnt="2">
        <dgm:presLayoutVars>
          <dgm:chPref val="3"/>
        </dgm:presLayoutVars>
      </dgm:prSet>
      <dgm:spPr/>
    </dgm:pt>
    <dgm:pt modelId="{5AB2CCF7-C0EB-4BAB-82EE-2DB71A6B0096}" type="pres">
      <dgm:prSet presAssocID="{72FA5442-6E11-453E-B945-6D0CC625CC24}" presName="hierChild2" presStyleCnt="0"/>
      <dgm:spPr/>
    </dgm:pt>
    <dgm:pt modelId="{76AE29B6-D76F-4B63-B4D3-D1CA643CE9A8}" type="pres">
      <dgm:prSet presAssocID="{63458120-3FBF-4451-8317-A0ED004598F9}" presName="hierRoot1" presStyleCnt="0"/>
      <dgm:spPr/>
    </dgm:pt>
    <dgm:pt modelId="{4EE5E8BC-3A07-43F5-BD7D-67E6D4E79781}" type="pres">
      <dgm:prSet presAssocID="{63458120-3FBF-4451-8317-A0ED004598F9}" presName="composite" presStyleCnt="0"/>
      <dgm:spPr/>
    </dgm:pt>
    <dgm:pt modelId="{E9A8C931-55B2-4A58-B286-5DDE1851CE79}" type="pres">
      <dgm:prSet presAssocID="{63458120-3FBF-4451-8317-A0ED004598F9}" presName="background" presStyleLbl="node0" presStyleIdx="1" presStyleCnt="2"/>
      <dgm:spPr/>
    </dgm:pt>
    <dgm:pt modelId="{20166A69-7066-44A8-B14C-DCFAF4AE861B}" type="pres">
      <dgm:prSet presAssocID="{63458120-3FBF-4451-8317-A0ED004598F9}" presName="text" presStyleLbl="fgAcc0" presStyleIdx="1" presStyleCnt="2">
        <dgm:presLayoutVars>
          <dgm:chPref val="3"/>
        </dgm:presLayoutVars>
      </dgm:prSet>
      <dgm:spPr/>
    </dgm:pt>
    <dgm:pt modelId="{97F48CC7-7154-46EC-9145-C8F9C7884BF7}" type="pres">
      <dgm:prSet presAssocID="{63458120-3FBF-4451-8317-A0ED004598F9}" presName="hierChild2" presStyleCnt="0"/>
      <dgm:spPr/>
    </dgm:pt>
  </dgm:ptLst>
  <dgm:cxnLst>
    <dgm:cxn modelId="{69D23210-AC61-4170-ACCD-77AB9D487935}" type="presOf" srcId="{92DC1AB5-C65C-4CA4-B8FF-997AE2040192}" destId="{2C4165FA-430F-4795-BA78-4AAEF3062576}" srcOrd="0" destOrd="0" presId="urn:microsoft.com/office/officeart/2005/8/layout/hierarchy1"/>
    <dgm:cxn modelId="{0EEDB077-B5D0-4DE1-998D-09E53354A50E}" type="presOf" srcId="{63458120-3FBF-4451-8317-A0ED004598F9}" destId="{20166A69-7066-44A8-B14C-DCFAF4AE861B}" srcOrd="0" destOrd="0" presId="urn:microsoft.com/office/officeart/2005/8/layout/hierarchy1"/>
    <dgm:cxn modelId="{8B8B017C-F2C4-4C28-BB53-8FFD14317C68}" type="presOf" srcId="{72FA5442-6E11-453E-B945-6D0CC625CC24}" destId="{0A69C3EF-99A0-4BDA-BF76-7EFB49A457BD}" srcOrd="0" destOrd="0" presId="urn:microsoft.com/office/officeart/2005/8/layout/hierarchy1"/>
    <dgm:cxn modelId="{89EECF92-27BE-40E8-BF58-2958C9F19876}" srcId="{92DC1AB5-C65C-4CA4-B8FF-997AE2040192}" destId="{72FA5442-6E11-453E-B945-6D0CC625CC24}" srcOrd="0" destOrd="0" parTransId="{90CAD43D-DD54-484D-BCDE-610A38B5FB6C}" sibTransId="{11C1F2B7-1E74-45FF-8E84-85B0B3F0CAA6}"/>
    <dgm:cxn modelId="{8F928ADD-74F5-44E3-9539-95A30176B748}" srcId="{92DC1AB5-C65C-4CA4-B8FF-997AE2040192}" destId="{63458120-3FBF-4451-8317-A0ED004598F9}" srcOrd="1" destOrd="0" parTransId="{A3122E6E-6513-4FAF-8575-F34C8D3D2FA7}" sibTransId="{138AC01E-4BE3-45B7-BDA8-92E9D9A717AA}"/>
    <dgm:cxn modelId="{710D8822-73AC-466B-9B8E-EE78FB3A4D55}" type="presParOf" srcId="{2C4165FA-430F-4795-BA78-4AAEF3062576}" destId="{13B16921-8E11-4F1D-944F-2899360FD5BF}" srcOrd="0" destOrd="0" presId="urn:microsoft.com/office/officeart/2005/8/layout/hierarchy1"/>
    <dgm:cxn modelId="{416271A2-0409-4C32-A781-7E7AFE5C2A82}" type="presParOf" srcId="{13B16921-8E11-4F1D-944F-2899360FD5BF}" destId="{4AB58045-EE74-4A1A-9A7F-8BCD63E7A34E}" srcOrd="0" destOrd="0" presId="urn:microsoft.com/office/officeart/2005/8/layout/hierarchy1"/>
    <dgm:cxn modelId="{87283E8F-1ACA-4A94-97F8-89BC5A9F6D95}" type="presParOf" srcId="{4AB58045-EE74-4A1A-9A7F-8BCD63E7A34E}" destId="{1EEAAB56-0EFB-4601-B9E0-EFFA2EB3FBD4}" srcOrd="0" destOrd="0" presId="urn:microsoft.com/office/officeart/2005/8/layout/hierarchy1"/>
    <dgm:cxn modelId="{B89EDF7A-2EFF-461B-AB94-ACF3554BD397}" type="presParOf" srcId="{4AB58045-EE74-4A1A-9A7F-8BCD63E7A34E}" destId="{0A69C3EF-99A0-4BDA-BF76-7EFB49A457BD}" srcOrd="1" destOrd="0" presId="urn:microsoft.com/office/officeart/2005/8/layout/hierarchy1"/>
    <dgm:cxn modelId="{335FE8B3-98EC-4B74-B3BD-ECEA7E95CA96}" type="presParOf" srcId="{13B16921-8E11-4F1D-944F-2899360FD5BF}" destId="{5AB2CCF7-C0EB-4BAB-82EE-2DB71A6B0096}" srcOrd="1" destOrd="0" presId="urn:microsoft.com/office/officeart/2005/8/layout/hierarchy1"/>
    <dgm:cxn modelId="{3AC8CF3B-A2AE-4701-AB22-02F982743AA2}" type="presParOf" srcId="{2C4165FA-430F-4795-BA78-4AAEF3062576}" destId="{76AE29B6-D76F-4B63-B4D3-D1CA643CE9A8}" srcOrd="1" destOrd="0" presId="urn:microsoft.com/office/officeart/2005/8/layout/hierarchy1"/>
    <dgm:cxn modelId="{310AB0F4-832D-4F60-815E-92997B9CC494}" type="presParOf" srcId="{76AE29B6-D76F-4B63-B4D3-D1CA643CE9A8}" destId="{4EE5E8BC-3A07-43F5-BD7D-67E6D4E79781}" srcOrd="0" destOrd="0" presId="urn:microsoft.com/office/officeart/2005/8/layout/hierarchy1"/>
    <dgm:cxn modelId="{C5AD0774-6613-4BF6-B358-4646431D8806}" type="presParOf" srcId="{4EE5E8BC-3A07-43F5-BD7D-67E6D4E79781}" destId="{E9A8C931-55B2-4A58-B286-5DDE1851CE79}" srcOrd="0" destOrd="0" presId="urn:microsoft.com/office/officeart/2005/8/layout/hierarchy1"/>
    <dgm:cxn modelId="{39A3125F-413E-43BF-AA65-0C49F3C32435}" type="presParOf" srcId="{4EE5E8BC-3A07-43F5-BD7D-67E6D4E79781}" destId="{20166A69-7066-44A8-B14C-DCFAF4AE861B}" srcOrd="1" destOrd="0" presId="urn:microsoft.com/office/officeart/2005/8/layout/hierarchy1"/>
    <dgm:cxn modelId="{6C50031F-D563-4C3A-B069-467765477356}" type="presParOf" srcId="{76AE29B6-D76F-4B63-B4D3-D1CA643CE9A8}" destId="{97F48CC7-7154-46EC-9145-C8F9C7884BF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984D-FEBE-4107-A471-61395AC6DD29}">
      <dsp:nvSpPr>
        <dsp:cNvPr id="0" name=""/>
        <dsp:cNvSpPr/>
      </dsp:nvSpPr>
      <dsp:spPr>
        <a:xfrm>
          <a:off x="276685" y="2137"/>
          <a:ext cx="3343895" cy="20063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8 cores and 48 CUs live on RTP</a:t>
          </a:r>
        </a:p>
      </dsp:txBody>
      <dsp:txXfrm>
        <a:off x="276685" y="2137"/>
        <a:ext cx="3343895" cy="2006337"/>
      </dsp:txXfrm>
    </dsp:sp>
    <dsp:sp modelId="{5B010776-338F-4532-8453-73C724E55D65}">
      <dsp:nvSpPr>
        <dsp:cNvPr id="0" name=""/>
        <dsp:cNvSpPr/>
      </dsp:nvSpPr>
      <dsp:spPr>
        <a:xfrm>
          <a:off x="3954969" y="2137"/>
          <a:ext cx="3343895" cy="20063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3 CUs live on the </a:t>
          </a:r>
          <a:r>
            <a:rPr lang="en-US" sz="4400" kern="1200" err="1"/>
            <a:t>FedNow</a:t>
          </a:r>
          <a:r>
            <a:rPr lang="en-US" sz="4400" kern="1200"/>
            <a:t> Service</a:t>
          </a:r>
        </a:p>
      </dsp:txBody>
      <dsp:txXfrm>
        <a:off x="3954969" y="2137"/>
        <a:ext cx="3343895" cy="2006337"/>
      </dsp:txXfrm>
    </dsp:sp>
    <dsp:sp modelId="{F2E11C28-1A28-45ED-B016-0996C5F4495A}">
      <dsp:nvSpPr>
        <dsp:cNvPr id="0" name=""/>
        <dsp:cNvSpPr/>
      </dsp:nvSpPr>
      <dsp:spPr>
        <a:xfrm>
          <a:off x="2263995" y="2345000"/>
          <a:ext cx="3343895" cy="20063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Funding Agent for 81 CUs</a:t>
          </a:r>
        </a:p>
      </dsp:txBody>
      <dsp:txXfrm>
        <a:off x="2263995" y="2345000"/>
        <a:ext cx="3343895" cy="2006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F1024-AA54-4A66-AFBF-8C1286E0F744}">
      <dsp:nvSpPr>
        <dsp:cNvPr id="0" name=""/>
        <dsp:cNvSpPr/>
      </dsp:nvSpPr>
      <dsp:spPr>
        <a:xfrm>
          <a:off x="0" y="260963"/>
          <a:ext cx="10515600" cy="3276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CF2E496-93CE-4B92-BE42-023ECF2C2CB9}">
      <dsp:nvSpPr>
        <dsp:cNvPr id="0" name=""/>
        <dsp:cNvSpPr/>
      </dsp:nvSpPr>
      <dsp:spPr>
        <a:xfrm>
          <a:off x="525780" y="69083"/>
          <a:ext cx="7360920" cy="3837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a:t>CONTRACT SIGNED</a:t>
          </a:r>
        </a:p>
      </dsp:txBody>
      <dsp:txXfrm>
        <a:off x="544514" y="87817"/>
        <a:ext cx="7323452" cy="346292"/>
      </dsp:txXfrm>
    </dsp:sp>
    <dsp:sp modelId="{BC9E2F75-A907-4D2B-B8EF-EE72C54E3E7C}">
      <dsp:nvSpPr>
        <dsp:cNvPr id="0" name=""/>
        <dsp:cNvSpPr/>
      </dsp:nvSpPr>
      <dsp:spPr>
        <a:xfrm>
          <a:off x="0" y="850643"/>
          <a:ext cx="10515600" cy="13923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Introduce teams</a:t>
          </a:r>
        </a:p>
        <a:p>
          <a:pPr marL="114300" lvl="1" indent="-114300" algn="l" defTabSz="577850">
            <a:lnSpc>
              <a:spcPct val="90000"/>
            </a:lnSpc>
            <a:spcBef>
              <a:spcPct val="0"/>
            </a:spcBef>
            <a:spcAft>
              <a:spcPct val="15000"/>
            </a:spcAft>
            <a:buChar char="•"/>
          </a:pPr>
          <a:r>
            <a:rPr lang="en-US" sz="1300" kern="1200"/>
            <a:t>Set expectations:  timeline and credit union involvement.</a:t>
          </a:r>
        </a:p>
        <a:p>
          <a:pPr marL="114300" lvl="1" indent="-114300" algn="l" defTabSz="577850">
            <a:lnSpc>
              <a:spcPct val="90000"/>
            </a:lnSpc>
            <a:spcBef>
              <a:spcPct val="0"/>
            </a:spcBef>
            <a:spcAft>
              <a:spcPct val="15000"/>
            </a:spcAft>
            <a:buChar char="•"/>
          </a:pPr>
          <a:r>
            <a:rPr lang="en-US" sz="1300" b="1" kern="1200"/>
            <a:t>Review the two dependencies </a:t>
          </a:r>
          <a:r>
            <a:rPr lang="en-US" sz="1300" kern="1200"/>
            <a:t>for project to officially begin:</a:t>
          </a:r>
        </a:p>
        <a:p>
          <a:pPr marL="228600" lvl="2" indent="-114300" algn="l" defTabSz="577850">
            <a:lnSpc>
              <a:spcPct val="90000"/>
            </a:lnSpc>
            <a:spcBef>
              <a:spcPct val="0"/>
            </a:spcBef>
            <a:spcAft>
              <a:spcPct val="15000"/>
            </a:spcAft>
            <a:buChar char="•"/>
          </a:pPr>
          <a:r>
            <a:rPr lang="en-US" sz="1300" kern="1200"/>
            <a:t>Core readiness</a:t>
          </a:r>
        </a:p>
        <a:p>
          <a:pPr marL="228600" lvl="2" indent="-114300" algn="l" defTabSz="577850">
            <a:lnSpc>
              <a:spcPct val="90000"/>
            </a:lnSpc>
            <a:spcBef>
              <a:spcPct val="0"/>
            </a:spcBef>
            <a:spcAft>
              <a:spcPct val="15000"/>
            </a:spcAft>
            <a:buChar char="•"/>
          </a:pPr>
          <a:r>
            <a:rPr lang="en-US" sz="1300" kern="1200"/>
            <a:t>TCH documentation reviewed with credit union</a:t>
          </a:r>
        </a:p>
      </dsp:txBody>
      <dsp:txXfrm>
        <a:off x="0" y="850643"/>
        <a:ext cx="10515600" cy="1392300"/>
      </dsp:txXfrm>
    </dsp:sp>
    <dsp:sp modelId="{64C4B8D3-91BD-4CC7-A9BC-F10E310A8B1B}">
      <dsp:nvSpPr>
        <dsp:cNvPr id="0" name=""/>
        <dsp:cNvSpPr/>
      </dsp:nvSpPr>
      <dsp:spPr>
        <a:xfrm>
          <a:off x="525780" y="658763"/>
          <a:ext cx="7360920" cy="3837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a:t>INTRODUCTORY CALL</a:t>
          </a:r>
        </a:p>
      </dsp:txBody>
      <dsp:txXfrm>
        <a:off x="544514" y="677497"/>
        <a:ext cx="7323452" cy="346292"/>
      </dsp:txXfrm>
    </dsp:sp>
    <dsp:sp modelId="{25B948EB-C0D2-44BE-99A9-FE38E53DAF05}">
      <dsp:nvSpPr>
        <dsp:cNvPr id="0" name=""/>
        <dsp:cNvSpPr/>
      </dsp:nvSpPr>
      <dsp:spPr>
        <a:xfrm>
          <a:off x="0" y="2505024"/>
          <a:ext cx="10515600" cy="3276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9E5F859E-B90B-48D5-8B9C-9B5E6E809252}">
      <dsp:nvSpPr>
        <dsp:cNvPr id="0" name=""/>
        <dsp:cNvSpPr/>
      </dsp:nvSpPr>
      <dsp:spPr>
        <a:xfrm>
          <a:off x="525780" y="2313143"/>
          <a:ext cx="7360920" cy="3837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a:t>ONCE DEPENDENCIES ARE MET</a:t>
          </a:r>
        </a:p>
      </dsp:txBody>
      <dsp:txXfrm>
        <a:off x="544514" y="2331877"/>
        <a:ext cx="7323452" cy="346292"/>
      </dsp:txXfrm>
    </dsp:sp>
    <dsp:sp modelId="{E80F1326-234E-4553-9BD0-0251EDD9CC1F}">
      <dsp:nvSpPr>
        <dsp:cNvPr id="0" name=""/>
        <dsp:cNvSpPr/>
      </dsp:nvSpPr>
      <dsp:spPr>
        <a:xfrm>
          <a:off x="0" y="3094704"/>
          <a:ext cx="10515600" cy="118755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Weekly status calls are established</a:t>
          </a:r>
        </a:p>
        <a:p>
          <a:pPr marL="114300" lvl="1" indent="-114300" algn="l" defTabSz="577850">
            <a:lnSpc>
              <a:spcPct val="90000"/>
            </a:lnSpc>
            <a:spcBef>
              <a:spcPct val="0"/>
            </a:spcBef>
            <a:spcAft>
              <a:spcPct val="15000"/>
            </a:spcAft>
            <a:buChar char="•"/>
          </a:pPr>
          <a:r>
            <a:rPr lang="en-US" sz="1300" kern="1200"/>
            <a:t>Milestones are achieved</a:t>
          </a:r>
        </a:p>
        <a:p>
          <a:pPr marL="114300" lvl="1" indent="-114300" algn="l" defTabSz="577850">
            <a:lnSpc>
              <a:spcPct val="90000"/>
            </a:lnSpc>
            <a:spcBef>
              <a:spcPct val="0"/>
            </a:spcBef>
            <a:spcAft>
              <a:spcPct val="15000"/>
            </a:spcAft>
            <a:buChar char="•"/>
          </a:pPr>
          <a:r>
            <a:rPr lang="en-US" sz="1300" kern="1200"/>
            <a:t>Trainings are held</a:t>
          </a:r>
        </a:p>
        <a:p>
          <a:pPr marL="114300" lvl="1" indent="-114300" algn="l" defTabSz="577850">
            <a:lnSpc>
              <a:spcPct val="90000"/>
            </a:lnSpc>
            <a:spcBef>
              <a:spcPct val="0"/>
            </a:spcBef>
            <a:spcAft>
              <a:spcPct val="15000"/>
            </a:spcAft>
            <a:buChar char="•"/>
          </a:pPr>
          <a:r>
            <a:rPr lang="en-US" sz="1300" kern="1200"/>
            <a:t>GO LIVE</a:t>
          </a:r>
        </a:p>
      </dsp:txBody>
      <dsp:txXfrm>
        <a:off x="0" y="3094704"/>
        <a:ext cx="10515600" cy="1187550"/>
      </dsp:txXfrm>
    </dsp:sp>
    <dsp:sp modelId="{7C099297-DE07-47CF-81B2-D7960678996C}">
      <dsp:nvSpPr>
        <dsp:cNvPr id="0" name=""/>
        <dsp:cNvSpPr/>
      </dsp:nvSpPr>
      <dsp:spPr>
        <a:xfrm>
          <a:off x="525780" y="2902824"/>
          <a:ext cx="7360920" cy="3837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a:t>KICKOFF CALL HELD</a:t>
          </a:r>
        </a:p>
      </dsp:txBody>
      <dsp:txXfrm>
        <a:off x="544514" y="2921558"/>
        <a:ext cx="732345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AB56-0EFB-4601-B9E0-EFFA2EB3FBD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9C3EF-99A0-4BDA-BF76-7EFB49A457BD}">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Send and receive corporate RTP business payments on behalf of your credit union (not on behalf of your members).</a:t>
          </a:r>
        </a:p>
      </dsp:txBody>
      <dsp:txXfrm>
        <a:off x="585701" y="1066737"/>
        <a:ext cx="4337991" cy="2693452"/>
      </dsp:txXfrm>
    </dsp:sp>
    <dsp:sp modelId="{E9A8C931-55B2-4A58-B286-5DDE1851CE79}">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66A69-7066-44A8-B14C-DCFAF4AE861B}">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Easy, convenient way to participate in immediate payments.</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298E5-6029-44B1-A14F-1C95BF034BF3}"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FB19E-FE67-4045-999C-3C4EF91B700B}" type="slidenum">
              <a:rPr lang="en-US" smtClean="0"/>
              <a:t>‹#›</a:t>
            </a:fld>
            <a:endParaRPr lang="en-US"/>
          </a:p>
        </p:txBody>
      </p:sp>
    </p:spTree>
    <p:extLst>
      <p:ext uri="{BB962C8B-B14F-4D97-AF65-F5344CB8AC3E}">
        <p14:creationId xmlns:p14="http://schemas.microsoft.com/office/powerpoint/2010/main" val="400872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717">
              <a:defRPr/>
            </a:pPr>
            <a:r>
              <a:rPr lang="en-US" sz="1100" b="1">
                <a:latin typeface="Calibri" panose="020F0502020204030204" pitchFamily="34" charset="0"/>
                <a:ea typeface="Calibri" panose="020F0502020204030204" pitchFamily="34" charset="0"/>
                <a:cs typeface="Times New Roman" panose="02020603050405020304" pitchFamily="18" charset="0"/>
              </a:rPr>
              <a:t>Melissa: </a:t>
            </a:r>
            <a:r>
              <a:rPr lang="en-US" sz="1100">
                <a:latin typeface="Calibri" panose="020F0502020204030204" pitchFamily="34" charset="0"/>
                <a:ea typeface="Calibri" panose="020F0502020204030204" pitchFamily="34" charset="0"/>
                <a:cs typeface="Times New Roman" panose="02020603050405020304" pitchFamily="18" charset="0"/>
              </a:rPr>
              <a:t>Welcome everyone, I’m Melissa Ashley President and CEO of Corporate One and I’m grateful you are all here today.  As you may be aware, perhaps it’s why you’re here today, immediate payments are heating up here in the U.S. As of July 2023, we have two immediate payment rails in the U.S., TCH’s RTP network and the Federal Reserve’s </a:t>
            </a:r>
            <a:r>
              <a:rPr lang="en-US" sz="1100" err="1">
                <a:latin typeface="Calibri" panose="020F0502020204030204" pitchFamily="34" charset="0"/>
                <a:ea typeface="Calibri" panose="020F0502020204030204" pitchFamily="34" charset="0"/>
                <a:cs typeface="Times New Roman" panose="02020603050405020304" pitchFamily="18" charset="0"/>
              </a:rPr>
              <a:t>FedNow</a:t>
            </a:r>
            <a:r>
              <a:rPr lang="en-US" sz="1100">
                <a:latin typeface="Calibri" panose="020F0502020204030204" pitchFamily="34" charset="0"/>
                <a:ea typeface="Calibri" panose="020F0502020204030204" pitchFamily="34" charset="0"/>
                <a:cs typeface="Times New Roman" panose="02020603050405020304" pitchFamily="18" charset="0"/>
              </a:rPr>
              <a:t> Service. As </a:t>
            </a:r>
            <a:r>
              <a:rPr lang="en-US" sz="1100" err="1">
                <a:latin typeface="Calibri" panose="020F0502020204030204" pitchFamily="34" charset="0"/>
                <a:ea typeface="Calibri" panose="020F0502020204030204" pitchFamily="34" charset="0"/>
                <a:cs typeface="Times New Roman" panose="02020603050405020304" pitchFamily="18" charset="0"/>
              </a:rPr>
              <a:t>FedNow</a:t>
            </a:r>
            <a:r>
              <a:rPr lang="en-US" sz="1100">
                <a:latin typeface="Calibri" panose="020F0502020204030204" pitchFamily="34" charset="0"/>
                <a:ea typeface="Calibri" panose="020F0502020204030204" pitchFamily="34" charset="0"/>
                <a:cs typeface="Times New Roman" panose="02020603050405020304" pitchFamily="18" charset="0"/>
              </a:rPr>
              <a:t> has come to market, we’ve seen an increased interest in immediate payments and a robust number of financial institutions that have already started participating on the </a:t>
            </a:r>
            <a:r>
              <a:rPr lang="en-US" sz="1100" err="1">
                <a:latin typeface="Calibri" panose="020F0502020204030204" pitchFamily="34" charset="0"/>
                <a:ea typeface="Calibri" panose="020F0502020204030204" pitchFamily="34" charset="0"/>
                <a:cs typeface="Times New Roman" panose="02020603050405020304" pitchFamily="18" charset="0"/>
              </a:rPr>
              <a:t>FedNow</a:t>
            </a:r>
            <a:r>
              <a:rPr lang="en-US" sz="1100">
                <a:latin typeface="Calibri" panose="020F0502020204030204" pitchFamily="34" charset="0"/>
                <a:ea typeface="Calibri" panose="020F0502020204030204" pitchFamily="34" charset="0"/>
                <a:cs typeface="Times New Roman" panose="02020603050405020304" pitchFamily="18" charset="0"/>
              </a:rPr>
              <a:t> service. And with two immediate payment rails to choose from it often begs the question of which to start with. Our belief is that you don’t want to wait to get involved in immediate payments. Start now. The two rails are not interoperable, so you must be at least a receive participant on both. So, what does that take? Well, that is what we are here to discuss today. </a:t>
            </a:r>
            <a:endParaRPr lang="en-US" sz="1100"/>
          </a:p>
          <a:p>
            <a:endParaRPr lang="en-US" sz="1100"/>
          </a:p>
          <a:p>
            <a:r>
              <a:rPr lang="en-US" sz="4800" b="0">
                <a:latin typeface="Calibri" panose="020F0502020204030204" pitchFamily="34" charset="0"/>
                <a:ea typeface="Calibri" panose="020F0502020204030204" pitchFamily="34" charset="0"/>
              </a:rPr>
              <a:t>And to </a:t>
            </a:r>
            <a:r>
              <a:rPr lang="en-US" sz="1100" b="0">
                <a:latin typeface="+mn-lt"/>
                <a:ea typeface="Calibri" panose="020F0502020204030204" pitchFamily="34" charset="0"/>
              </a:rPr>
              <a:t>bring a fuller picture to our discussion today is Kathy Haas, President and CEO of </a:t>
            </a:r>
            <a:r>
              <a:rPr lang="en-US" sz="1100" b="0" i="0">
                <a:solidFill>
                  <a:srgbClr val="4D4D4F"/>
                </a:solidFill>
                <a:effectLst/>
                <a:latin typeface="+mn-lt"/>
              </a:rPr>
              <a:t>Cincinnati Ohio Police Federal Credit Union  and Dean </a:t>
            </a:r>
            <a:r>
              <a:rPr lang="en-US" sz="1100" b="0" i="0" err="1">
                <a:solidFill>
                  <a:srgbClr val="4D4D4F"/>
                </a:solidFill>
                <a:effectLst/>
                <a:latin typeface="+mn-lt"/>
              </a:rPr>
              <a:t>Pielemeier</a:t>
            </a:r>
            <a:r>
              <a:rPr lang="en-US" sz="1100" b="0" i="0">
                <a:solidFill>
                  <a:srgbClr val="4D4D4F"/>
                </a:solidFill>
                <a:effectLst/>
                <a:latin typeface="+mn-lt"/>
              </a:rPr>
              <a:t>, President and CEO of Abbey Credit Union</a:t>
            </a:r>
            <a:r>
              <a:rPr lang="en-US" sz="4800" b="0">
                <a:latin typeface="Calibri" panose="020F0502020204030204" pitchFamily="34" charset="0"/>
                <a:ea typeface="Calibri" panose="020F0502020204030204" pitchFamily="34" charset="0"/>
              </a:rPr>
              <a:t>.   </a:t>
            </a:r>
            <a:r>
              <a:rPr lang="en-US" sz="4800" b="0">
                <a:highlight>
                  <a:srgbClr val="FFFF00"/>
                </a:highlight>
                <a:latin typeface="Calibri" panose="020F0502020204030204" pitchFamily="34" charset="0"/>
                <a:ea typeface="Calibri" panose="020F0502020204030204" pitchFamily="34" charset="0"/>
              </a:rPr>
              <a:t>Kathy and Dean– thanks for braving this session with me and sharing your experiences with implementing immediate payments!</a:t>
            </a:r>
            <a:br>
              <a:rPr lang="en-US" sz="4800" b="0">
                <a:highlight>
                  <a:srgbClr val="FFFF00"/>
                </a:highlight>
                <a:latin typeface="Calibri" panose="020F0502020204030204" pitchFamily="34" charset="0"/>
                <a:ea typeface="Calibri" panose="020F0502020204030204" pitchFamily="34" charset="0"/>
              </a:rPr>
            </a:br>
            <a:endParaRPr lang="en-US" sz="4800" b="0">
              <a:highlight>
                <a:srgbClr val="FFFF00"/>
              </a:highlight>
              <a:latin typeface="Calibri" panose="020F0502020204030204" pitchFamily="34" charset="0"/>
              <a:ea typeface="Calibri" panose="020F0502020204030204" pitchFamily="34" charset="0"/>
            </a:endParaRPr>
          </a:p>
          <a:p>
            <a:r>
              <a:rPr lang="en-US" sz="4800" b="0">
                <a:highlight>
                  <a:srgbClr val="FFFF00"/>
                </a:highlight>
                <a:latin typeface="Calibri" panose="020F0502020204030204" pitchFamily="34" charset="0"/>
                <a:ea typeface="Calibri" panose="020F0502020204030204" pitchFamily="34" charset="0"/>
              </a:rPr>
              <a:t>(</a:t>
            </a:r>
            <a:r>
              <a:rPr lang="en-US" sz="4800" b="1">
                <a:highlight>
                  <a:srgbClr val="FFFF00"/>
                </a:highlight>
                <a:latin typeface="Calibri" panose="020F0502020204030204" pitchFamily="34" charset="0"/>
                <a:ea typeface="Calibri" panose="020F0502020204030204" pitchFamily="34" charset="0"/>
              </a:rPr>
              <a:t>Kathy and Dean </a:t>
            </a:r>
            <a:r>
              <a:rPr lang="en-US" sz="4800" b="0">
                <a:highlight>
                  <a:srgbClr val="FFFF00"/>
                </a:highlight>
                <a:latin typeface="Calibri" panose="020F0502020204030204" pitchFamily="34" charset="0"/>
                <a:ea typeface="Calibri" panose="020F0502020204030204" pitchFamily="34" charset="0"/>
              </a:rPr>
              <a:t>respond and make any opening remarks you like)</a:t>
            </a:r>
            <a:r>
              <a:rPr lang="en-US" sz="4800" b="0">
                <a:latin typeface="Calibri" panose="020F0502020204030204" pitchFamily="34" charset="0"/>
                <a:ea typeface="Calibri" panose="020F0502020204030204" pitchFamily="34" charset="0"/>
              </a:rPr>
              <a:t> </a:t>
            </a:r>
            <a:endParaRPr lang="en-US" sz="1100" b="0"/>
          </a:p>
        </p:txBody>
      </p:sp>
      <p:sp>
        <p:nvSpPr>
          <p:cNvPr id="4" name="Slide Number Placeholder 3"/>
          <p:cNvSpPr>
            <a:spLocks noGrp="1"/>
          </p:cNvSpPr>
          <p:nvPr>
            <p:ph type="sldNum" sz="quarter" idx="5"/>
          </p:nvPr>
        </p:nvSpPr>
        <p:spPr/>
        <p:txBody>
          <a:bodyPr/>
          <a:lstStyle/>
          <a:p>
            <a:fld id="{1EDFB19E-FE67-4045-999C-3C4EF91B700B}" type="slidenum">
              <a:rPr lang="en-US" smtClean="0"/>
              <a:t>1</a:t>
            </a:fld>
            <a:endParaRPr lang="en-US"/>
          </a:p>
        </p:txBody>
      </p:sp>
    </p:spTree>
    <p:extLst>
      <p:ext uri="{BB962C8B-B14F-4D97-AF65-F5344CB8AC3E}">
        <p14:creationId xmlns:p14="http://schemas.microsoft.com/office/powerpoint/2010/main" val="219279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a:latin typeface="Calibri" panose="020F0502020204030204" pitchFamily="34" charset="0"/>
                <a:ea typeface="Calibri" panose="020F0502020204030204" pitchFamily="34" charset="0"/>
                <a:cs typeface="Times New Roman" panose="02020603050405020304" pitchFamily="18" charset="0"/>
              </a:rPr>
              <a:t>Melissa: </a:t>
            </a:r>
            <a:r>
              <a:rPr lang="en-US">
                <a:effectLst/>
              </a:rPr>
              <a:t>As you begin to think about adoption you are going to be faced with the question of “With two immediate payment networks to choose from, which do you go with?” Well as I mentioned at the beginning our position is:</a:t>
            </a:r>
          </a:p>
          <a:p>
            <a:pPr rtl="0"/>
            <a:endParaRPr lang="en-US">
              <a:effectLst/>
            </a:endParaRPr>
          </a:p>
          <a:p>
            <a:pPr rtl="0">
              <a:buFont typeface="Arial" panose="020B0604020202020204" pitchFamily="34" charset="0"/>
              <a:buChar char="•"/>
            </a:pPr>
            <a:r>
              <a:rPr lang="en-US" b="1"/>
              <a:t>Don’t wait to get involved in immediate payments.</a:t>
            </a:r>
            <a:r>
              <a:rPr lang="en-US"/>
              <a:t> Start now. The two rails are not interoperable, so understand that you must get on both, especially for receive only. RTP has been up and running for nearly seven years (with growing adoption and volumes already happening), so we encourage FIs to start with that first and then add </a:t>
            </a:r>
            <a:r>
              <a:rPr lang="en-US" err="1"/>
              <a:t>FedNow</a:t>
            </a:r>
            <a:r>
              <a:rPr lang="en-US"/>
              <a:t> as it matures.</a:t>
            </a:r>
          </a:p>
          <a:p>
            <a:pPr rtl="0">
              <a:buFont typeface="Arial" panose="020B0604020202020204" pitchFamily="34" charset="0"/>
              <a:buChar char="•"/>
            </a:pPr>
            <a:r>
              <a:rPr lang="en-US" b="1"/>
              <a:t>Start as receive only.</a:t>
            </a:r>
            <a:r>
              <a:rPr lang="en-US"/>
              <a:t> Here’s why: </a:t>
            </a:r>
          </a:p>
          <a:p>
            <a:pPr marL="765610" lvl="1" indent="-294465">
              <a:buFont typeface="Arial" panose="020B0604020202020204" pitchFamily="34" charset="0"/>
              <a:buChar char="•"/>
            </a:pPr>
            <a:r>
              <a:rPr lang="en-US"/>
              <a:t>First, whatever rail credit unions or FIs choose to start with, receive only is the lightest lift and involves the least risk. And it makes sense for credit unions and FIs to at least receive on each rail, so their members and customers have immediate access to their money, </a:t>
            </a:r>
            <a:r>
              <a:rPr lang="en-US" u="sng"/>
              <a:t>regardless of how it is being sent</a:t>
            </a:r>
            <a:r>
              <a:rPr lang="en-US"/>
              <a:t>. For the credit unions we have taken live on RTP and those we provide Funding Agent services to </a:t>
            </a:r>
            <a:r>
              <a:rPr lang="en-US" b="1"/>
              <a:t>we see transactions come in on DAY 1 and grow from there</a:t>
            </a:r>
            <a:r>
              <a:rPr lang="en-US"/>
              <a:t>. Once a credit union or FI is receiving, they will begin receiving payments, no doubt about it.</a:t>
            </a:r>
          </a:p>
          <a:p>
            <a:pPr marL="765610" lvl="1" indent="-294465">
              <a:buFont typeface="Arial" panose="020B0604020202020204" pitchFamily="34" charset="0"/>
              <a:buChar char="•"/>
            </a:pPr>
            <a:r>
              <a:rPr lang="en-US"/>
              <a:t>Second, many credit unions jump right into wanting to send instant payments, and our advice is to take it one step at a time. This is important for a couple of reasons. Whether RTP or </a:t>
            </a:r>
            <a:r>
              <a:rPr lang="en-US" err="1"/>
              <a:t>FedNow</a:t>
            </a:r>
            <a:r>
              <a:rPr lang="en-US"/>
              <a:t>, it is a NEW rail. Receive only ensures a credit union can LEARN the rail first at the most introductory level, just receiving payments—the messaging, notifications, new processes that support the operations of a new rail, reconciliation, etc.</a:t>
            </a:r>
          </a:p>
          <a:p>
            <a:pPr marL="765610" lvl="1" indent="-294465">
              <a:buFont typeface="Arial" panose="020B0604020202020204" pitchFamily="34" charset="0"/>
              <a:buChar char="•"/>
            </a:pPr>
            <a:r>
              <a:rPr lang="en-US"/>
              <a:t>It also gives the credit union and FI time to evaluate </a:t>
            </a:r>
            <a:r>
              <a:rPr lang="en-US" b="1" u="sng"/>
              <a:t>what send use cases are needed or would be most used by its members</a:t>
            </a:r>
            <a:r>
              <a:rPr lang="en-US"/>
              <a:t> and find the right partner(s) and/or develop the experiences to support those use cases. RTP and </a:t>
            </a:r>
            <a:r>
              <a:rPr lang="en-US" err="1"/>
              <a:t>FedNow</a:t>
            </a:r>
            <a:r>
              <a:rPr lang="en-US"/>
              <a:t> are payment rails that facilitate messaging, and neither includes experiences, so that is up to each FI to determine.</a:t>
            </a:r>
          </a:p>
          <a:p>
            <a:pPr marL="765610" lvl="1" indent="-294465">
              <a:buFont typeface="Arial" panose="020B0604020202020204" pitchFamily="34" charset="0"/>
              <a:buChar char="•"/>
            </a:pPr>
            <a:r>
              <a:rPr lang="en-US" b="1"/>
              <a:t>Finally, once it comes to send and creating/selecting those experiences, credit unions and FIs will also need to consider which network has the reach their institutions need for their use cases</a:t>
            </a:r>
            <a:r>
              <a:rPr lang="en-US"/>
              <a:t>. This is where we see the choice between the two rails coming into play right now. So, while a credit union and FI should receive only on both networks to start, it may then evaluate which one to evolve into receive/send on in the future to reach specific participants it desires and/or to conduct certain types of payments, such as cross border. </a:t>
            </a:r>
          </a:p>
          <a:p>
            <a:pPr marL="765610" lvl="1" indent="-294465">
              <a:buFont typeface="Arial" panose="020B0604020202020204" pitchFamily="34" charset="0"/>
              <a:buChar char="•"/>
            </a:pPr>
            <a:endParaRPr lang="en-US"/>
          </a:p>
          <a:p>
            <a:pPr marL="471145" lvl="1"/>
            <a:endParaRPr lang="en-US"/>
          </a:p>
          <a:p>
            <a:r>
              <a:rPr lang="en-US"/>
              <a:t>But regardless of which rail you choose to implement first, both require very similar decisions on how you implement a connection to the networks.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EDFB19E-FE67-4045-999C-3C4EF91B700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69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latin typeface="Calibri" panose="020F0502020204030204" pitchFamily="34" charset="0"/>
                <a:ea typeface="Calibri" panose="020F0502020204030204" pitchFamily="34" charset="0"/>
                <a:cs typeface="Times New Roman" panose="02020603050405020304" pitchFamily="18" charset="0"/>
              </a:rPr>
              <a:t>Melissa: </a:t>
            </a:r>
            <a:r>
              <a:rPr lang="en-US" sz="1800" b="0">
                <a:latin typeface="Calibri" panose="020F0502020204030204" pitchFamily="34" charset="0"/>
                <a:ea typeface="Calibri" panose="020F0502020204030204" pitchFamily="34" charset="0"/>
                <a:cs typeface="Times New Roman" panose="02020603050405020304" pitchFamily="18" charset="0"/>
              </a:rPr>
              <a:t>And our implementation team has been super busy helping credit unions connect to these new rails. Let me give you an overview of what implementation looks like.</a:t>
            </a: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Begin by clarifying what our TPSP solutions does/offer (highlight that we are connected to a number of cores to allow for a 45-day onboarding process). Discuss how your team has been busy connecting credit unions to the RTP network and are beginning to onboard credit unions for </a:t>
            </a:r>
            <a:r>
              <a:rPr lang="en-US" sz="1800" err="1">
                <a:effectLst/>
                <a:latin typeface="Calibri" panose="020F0502020204030204" pitchFamily="34" charset="0"/>
                <a:ea typeface="Calibri" panose="020F0502020204030204" pitchFamily="34" charset="0"/>
                <a:cs typeface="Times New Roman" panose="02020603050405020304" pitchFamily="18" charset="0"/>
              </a:rPr>
              <a:t>FedNow</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Our TPSP solutions enables a real-time payments network connection through a simplified API that can be integrated into various products and/or services so credit unions can meet member expectations and remain competitive by adding immediate payments to their suite of solutions. </a:t>
            </a:r>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11</a:t>
            </a:fld>
            <a:endParaRPr lang="en-US"/>
          </a:p>
        </p:txBody>
      </p:sp>
    </p:spTree>
    <p:extLst>
      <p:ext uri="{BB962C8B-B14F-4D97-AF65-F5344CB8AC3E}">
        <p14:creationId xmlns:p14="http://schemas.microsoft.com/office/powerpoint/2010/main" val="201687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Melissa: </a:t>
            </a:r>
            <a:r>
              <a:rPr lang="en-US"/>
              <a:t>Currently, we have eight cores live on the RTP network and connected 48 credit unions to RTP and a healthy </a:t>
            </a:r>
            <a:r>
              <a:rPr lang="en-US" err="1"/>
              <a:t>imple</a:t>
            </a:r>
            <a:r>
              <a:rPr lang="en-US"/>
              <a:t> schedule and pipeline for the rest of 2024 and moving into 2025, which includes the </a:t>
            </a:r>
            <a:r>
              <a:rPr lang="en-US" err="1"/>
              <a:t>FedNow</a:t>
            </a:r>
            <a:r>
              <a:rPr lang="en-US"/>
              <a:t> Service. In fact, we already have 3 credit unions up and running on </a:t>
            </a:r>
            <a:r>
              <a:rPr lang="en-US" err="1"/>
              <a:t>FedNow</a:t>
            </a:r>
            <a:r>
              <a:rPr lang="en-US"/>
              <a:t>. </a:t>
            </a:r>
          </a:p>
          <a:p>
            <a:endParaRPr lang="en-US"/>
          </a:p>
          <a:p>
            <a:r>
              <a:rPr lang="en-US"/>
              <a:t>We provide settlement and cash management services as a Funding Agent for RTP to 81 credit unions.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The Fed’s launch of the </a:t>
            </a:r>
            <a:r>
              <a:rPr lang="en-US" sz="1200" kern="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FedNow</a:t>
            </a: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Service has increased the spotlight on immediate payments, drawing increased interest from credit unions and attracting significant attention and competition from other corporates, cores and organizations. As a leader in immediate</a:t>
            </a:r>
            <a:r>
              <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payments, the opportunity is before us to help credit unions realize the benefits of immediate payments and generate new streams of income. With immediate payments being new to the U.S., there is a great opportunity to enhance and develop new solutions related to immediate payments and we are dedicated to continually growing our solution options within the market to add value to our current solution offerings and to meet the evolving needs of credit unions and their members.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a:p>
            <a:r>
              <a:rPr lang="en-US"/>
              <a:t>---</a:t>
            </a:r>
          </a:p>
          <a:p>
            <a:r>
              <a:rPr lang="en-US"/>
              <a:t>Cores live on RTP include </a:t>
            </a:r>
            <a:r>
              <a:rPr lang="en-US" err="1"/>
              <a:t>CUCentric</a:t>
            </a:r>
            <a:r>
              <a:rPr lang="en-US"/>
              <a:t>, </a:t>
            </a:r>
            <a:r>
              <a:rPr lang="en-US" err="1"/>
              <a:t>CUAnswers</a:t>
            </a:r>
            <a:r>
              <a:rPr lang="en-US"/>
              <a:t>, </a:t>
            </a:r>
            <a:r>
              <a:rPr lang="en-US" err="1"/>
              <a:t>CUInterface</a:t>
            </a:r>
            <a:r>
              <a:rPr lang="en-US"/>
              <a:t>, Symitar-</a:t>
            </a:r>
            <a:r>
              <a:rPr lang="en-US" err="1"/>
              <a:t>FiServ</a:t>
            </a:r>
            <a:r>
              <a:rPr lang="en-US"/>
              <a:t>, </a:t>
            </a:r>
            <a:r>
              <a:rPr lang="en-US" err="1"/>
              <a:t>Corelation</a:t>
            </a:r>
            <a:r>
              <a:rPr lang="en-US"/>
              <a:t>, Jack Henry, </a:t>
            </a:r>
            <a:r>
              <a:rPr lang="en-US" err="1"/>
              <a:t>CUSouth</a:t>
            </a:r>
            <a:r>
              <a:rPr lang="en-US"/>
              <a:t>, CU Northwest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19E-FE67-4045-999C-3C4EF91B70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20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Times New Roman" panose="02020603050405020304" pitchFamily="18" charset="0"/>
              </a:rPr>
              <a:t>Melissa: </a:t>
            </a:r>
            <a:r>
              <a:rPr lang="en-US" sz="1200">
                <a:effectLst/>
                <a:latin typeface="Calibri" panose="020F0502020204030204" pitchFamily="34" charset="0"/>
                <a:ea typeface="Calibri" panose="020F0502020204030204" pitchFamily="34" charset="0"/>
                <a:cs typeface="Times New Roman" panose="02020603050405020304" pitchFamily="18" charset="0"/>
              </a:rPr>
              <a:t>So, I know many of you are probably thinking that implementing a new payment rail seems like a big endeavor. Well, let me help demystify some of that for, because from our experience we have heard time and again that implementing immediate payments was much easier than anticipated.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Walk through the chart on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 Highlight that Corporate One can turn this around in 45 days usually, but that is reliant on the two dependencies of core readiness and how quickly the credit union completes their TCH or Fed documentation.</a:t>
            </a:r>
          </a:p>
          <a:p>
            <a:endParaRPr lang="en-US"/>
          </a:p>
        </p:txBody>
      </p:sp>
      <p:sp>
        <p:nvSpPr>
          <p:cNvPr id="4" name="Slide Number Placeholder 3"/>
          <p:cNvSpPr>
            <a:spLocks noGrp="1"/>
          </p:cNvSpPr>
          <p:nvPr>
            <p:ph type="sldNum" sz="quarter" idx="5"/>
          </p:nvPr>
        </p:nvSpPr>
        <p:spPr/>
        <p:txBody>
          <a:bodyPr/>
          <a:lstStyle/>
          <a:p>
            <a:pPr defTabSz="942289">
              <a:defRPr/>
            </a:pPr>
            <a:fld id="{E5F34945-532D-4DC7-BE20-0AB3C60A32A8}" type="slidenum">
              <a:rPr lang="en-US">
                <a:solidFill>
                  <a:prstClr val="black"/>
                </a:solidFill>
                <a:latin typeface="Calibri" panose="020F0502020204030204"/>
              </a:rPr>
              <a:pPr defTabSz="94228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56577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ask Kathy and Dean to share their perspectives on each of the bullets on this slide. </a:t>
            </a:r>
          </a:p>
          <a:p>
            <a:endParaRPr lang="en-US"/>
          </a:p>
          <a:p>
            <a:r>
              <a:rPr lang="en-US"/>
              <a:t>Transition to the next slide by thanking Kathy and Dean for sharing their experiences and highlighting that their experiences mirror what we are hearing from other credit unions we have brought onto the RTP network. And we have also witnessed the same experiences with the credit unions we have brought onto the </a:t>
            </a:r>
            <a:r>
              <a:rPr lang="en-US" err="1"/>
              <a:t>FedNow</a:t>
            </a:r>
            <a:r>
              <a:rPr lang="en-US"/>
              <a:t> Service. </a:t>
            </a:r>
          </a:p>
        </p:txBody>
      </p:sp>
      <p:sp>
        <p:nvSpPr>
          <p:cNvPr id="4" name="Slide Number Placeholder 3"/>
          <p:cNvSpPr>
            <a:spLocks noGrp="1"/>
          </p:cNvSpPr>
          <p:nvPr>
            <p:ph type="sldNum" sz="quarter" idx="5"/>
          </p:nvPr>
        </p:nvSpPr>
        <p:spPr/>
        <p:txBody>
          <a:bodyPr/>
          <a:lstStyle/>
          <a:p>
            <a:fld id="{1EDFB19E-FE67-4045-999C-3C4EF91B700B}" type="slidenum">
              <a:rPr lang="en-US" smtClean="0"/>
              <a:t>14</a:t>
            </a:fld>
            <a:endParaRPr lang="en-US"/>
          </a:p>
        </p:txBody>
      </p:sp>
    </p:spTree>
    <p:extLst>
      <p:ext uri="{BB962C8B-B14F-4D97-AF65-F5344CB8AC3E}">
        <p14:creationId xmlns:p14="http://schemas.microsoft.com/office/powerpoint/2010/main" val="339248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Melissa: </a:t>
            </a:r>
            <a:r>
              <a:rPr lang="en-US" sz="1200" b="0">
                <a:effectLst/>
                <a:latin typeface="Calibri" panose="020F0502020204030204" pitchFamily="34" charset="0"/>
                <a:ea typeface="Calibri" panose="020F0502020204030204" pitchFamily="34" charset="0"/>
                <a:cs typeface="Times New Roman" panose="02020603050405020304" pitchFamily="18" charset="0"/>
              </a:rPr>
              <a:t>discuss that implementing the </a:t>
            </a:r>
            <a:r>
              <a:rPr lang="en-US" sz="1200" b="0" err="1">
                <a:effectLst/>
                <a:latin typeface="Calibri" panose="020F0502020204030204" pitchFamily="34" charset="0"/>
                <a:ea typeface="Calibri" panose="020F0502020204030204" pitchFamily="34" charset="0"/>
                <a:cs typeface="Times New Roman" panose="02020603050405020304" pitchFamily="18" charset="0"/>
              </a:rPr>
              <a:t>FedNow</a:t>
            </a:r>
            <a:r>
              <a:rPr lang="en-US" sz="1200" b="0">
                <a:effectLst/>
                <a:latin typeface="Calibri" panose="020F0502020204030204" pitchFamily="34" charset="0"/>
                <a:ea typeface="Calibri" panose="020F0502020204030204" pitchFamily="34" charset="0"/>
                <a:cs typeface="Times New Roman" panose="02020603050405020304" pitchFamily="18" charset="0"/>
              </a:rPr>
              <a:t> Service is a very similar process to RTP implementation. There is additional documentation for the Fed that is electronically filled out. But having RTP prior to </a:t>
            </a:r>
            <a:r>
              <a:rPr lang="en-US" sz="1200" b="0" err="1">
                <a:effectLst/>
                <a:latin typeface="Calibri" panose="020F0502020204030204" pitchFamily="34" charset="0"/>
                <a:ea typeface="Calibri" panose="020F0502020204030204" pitchFamily="34" charset="0"/>
                <a:cs typeface="Times New Roman" panose="02020603050405020304" pitchFamily="18" charset="0"/>
              </a:rPr>
              <a:t>FedNow</a:t>
            </a:r>
            <a:r>
              <a:rPr lang="en-US" sz="1200" b="0">
                <a:effectLst/>
                <a:latin typeface="Calibri" panose="020F0502020204030204" pitchFamily="34" charset="0"/>
                <a:ea typeface="Calibri" panose="020F0502020204030204" pitchFamily="34" charset="0"/>
                <a:cs typeface="Times New Roman" panose="02020603050405020304" pitchFamily="18" charset="0"/>
              </a:rPr>
              <a:t> will speed up the project timeline. </a:t>
            </a:r>
          </a:p>
          <a:p>
            <a:pPr marL="0" marR="0">
              <a:lnSpc>
                <a:spcPct val="107000"/>
              </a:lnSpc>
              <a:spcBef>
                <a:spcPts val="0"/>
              </a:spcBef>
              <a:spcAft>
                <a:spcPts val="800"/>
              </a:spcAft>
            </a:pP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15</a:t>
            </a:fld>
            <a:endParaRPr lang="en-US"/>
          </a:p>
        </p:txBody>
      </p:sp>
    </p:spTree>
    <p:extLst>
      <p:ext uri="{BB962C8B-B14F-4D97-AF65-F5344CB8AC3E}">
        <p14:creationId xmlns:p14="http://schemas.microsoft.com/office/powerpoint/2010/main" val="49427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Melissa: take a few minutes for questions and then transition to CU Corporate RTP, by saying there some thing you would like to get the audience’s feedback on…</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19E-FE67-4045-999C-3C4EF91B70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8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1200" b="1">
                <a:effectLst/>
                <a:latin typeface="Calibri" panose="020F0502020204030204" pitchFamily="34" charset="0"/>
                <a:ea typeface="Calibri" panose="020F0502020204030204" pitchFamily="34" charset="0"/>
                <a:cs typeface="Calibri" panose="020F0502020204030204" pitchFamily="34" charset="0"/>
              </a:rPr>
              <a:t>Melissa: </a:t>
            </a:r>
            <a:r>
              <a:rPr lang="en-US" sz="1200">
                <a:effectLst/>
                <a:latin typeface="Calibri" panose="020F0502020204030204" pitchFamily="34" charset="0"/>
                <a:ea typeface="Calibri" panose="020F0502020204030204" pitchFamily="34" charset="0"/>
                <a:cs typeface="Calibri" panose="020F0502020204030204" pitchFamily="34" charset="0"/>
              </a:rPr>
              <a:t>We developed a new service called CU Corporate RTP. It’s a web-based payment application that allows you to send and receive immediate payments through TCH’s RTP network on behalf of your credit union without having to join the RTP Network yourself. These are not member payments, these are payments to your vendors and business partners. CU Corporate RTP gives your credit union an easy, convenient way to participate in immediate payments, allowing you</a:t>
            </a:r>
            <a:r>
              <a:rPr lang="en-US" sz="1800">
                <a:effectLst/>
                <a:latin typeface="Calibri" panose="020F0502020204030204" pitchFamily="34" charset="0"/>
                <a:ea typeface="Calibri" panose="020F0502020204030204" pitchFamily="34" charset="0"/>
                <a:cs typeface="Times New Roman" panose="02020603050405020304" pitchFamily="18" charset="0"/>
              </a:rPr>
              <a:t> to learn about, gain confidence with and experience immediate payments for yourself while realizing the benefits immediate payments offer.</a:t>
            </a:r>
            <a:endParaRPr lang="en-US" sz="1200">
              <a:effectLst/>
              <a:latin typeface="Calibri" panose="020F0502020204030204" pitchFamily="34" charset="0"/>
              <a:ea typeface="Calibri" panose="020F0502020204030204" pitchFamily="34" charset="0"/>
              <a:cs typeface="Calibri" panose="020F0502020204030204" pitchFamily="34" charset="0"/>
            </a:endParaRPr>
          </a:p>
          <a:p>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a:effectLst/>
                <a:latin typeface="Calibri" panose="020F0502020204030204" pitchFamily="34" charset="0"/>
                <a:ea typeface="Calibri" panose="020F0502020204030204" pitchFamily="34" charset="0"/>
                <a:cs typeface="Calibri" panose="020F0502020204030204" pitchFamily="34" charset="0"/>
              </a:rPr>
              <a:t>We think this has an exciting future, especially as TCH is working on adding correspondent send- </a:t>
            </a:r>
            <a:r>
              <a:rPr lang="en-US" sz="1200" b="1">
                <a:effectLst/>
                <a:latin typeface="Calibri" panose="020F0502020204030204" pitchFamily="34" charset="0"/>
                <a:ea typeface="Calibri" panose="020F0502020204030204" pitchFamily="34" charset="0"/>
                <a:cs typeface="Calibri" panose="020F0502020204030204" pitchFamily="34" charset="0"/>
              </a:rPr>
              <a:t>Explain what this means.</a:t>
            </a:r>
          </a:p>
          <a:p>
            <a:pPr marL="0" marR="0" lvl="0" indent="0">
              <a:lnSpc>
                <a:spcPct val="107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Describe how credit unions are using the solution today.</a:t>
            </a:r>
          </a:p>
          <a:p>
            <a:pPr marL="0" marR="0" lvl="0" indent="0">
              <a:lnSpc>
                <a:spcPct val="107000"/>
              </a:lnSpc>
              <a:spcBef>
                <a:spcPts val="0"/>
              </a:spcBef>
              <a:spcAft>
                <a:spcPts val="0"/>
              </a:spcAft>
              <a:buFont typeface="Symbol" panose="05050102010706020507" pitchFamily="18" charset="2"/>
              <a:buNone/>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As we continue to evolve this solution I’d like to get your input on ways this might benefit you.</a:t>
            </a:r>
          </a:p>
          <a:p>
            <a:pPr marL="0" marR="0" lvl="0" indent="0">
              <a:lnSpc>
                <a:spcPct val="107000"/>
              </a:lnSpc>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Some questions to lead the discussion:</a:t>
            </a:r>
          </a:p>
          <a:p>
            <a:pPr marL="342900" marR="0" lvl="0" indent="-342900">
              <a:lnSpc>
                <a:spcPct val="107000"/>
              </a:lnSpc>
              <a:spcBef>
                <a:spcPts val="0"/>
              </a:spcBef>
              <a:spcAft>
                <a:spcPts val="800"/>
              </a:spcAft>
              <a:buFont typeface="+mj-lt"/>
              <a:buAutoNum type="arabicPeriod"/>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steps tend to cause delays or complications for handling outgoing payments for institutional needs?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pain points have you experienced with your current payment system when managing bill payments for your institution?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Are there any manual tasks or workarounds that your team has to rely on to handle payments that affect your overall efficiency?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How does your institution handle exceptions, such as missed or failed payments?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would an ideal solution look like for managing these exceptions more effectively?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5"/>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How much do you still rely on legacy payment systems or infrastructure, and how does that impact your operations?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features or functions are you missing in your current setup that newer technologies could provide?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5"/>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Where do you see gaps or friction in your current payments ecosystem, when it comes to internal institutional needs?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5"/>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Have you explored newer payment technologies or solutions? If so, what has been the challenge in implementing them across your processes?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8"/>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If you could design your ideal payment system from scratch, what would you prioritize in terms of speed, security, or functionality?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8"/>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does scalability look like for your current payment operations, and how might more automated solutions benefit you as you grow?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8"/>
              <a:tabLst>
                <a:tab pos="457200" algn="l"/>
              </a:tabLst>
            </a:pPr>
            <a:r>
              <a:rPr lang="en-US" sz="1200" kern="0">
                <a:effectLst/>
                <a:latin typeface="Calibri" panose="020F0502020204030204" pitchFamily="34" charset="0"/>
                <a:ea typeface="Times New Roman" panose="02020603050405020304" pitchFamily="18" charset="0"/>
                <a:cs typeface="Calibri" panose="020F0502020204030204" pitchFamily="34" charset="0"/>
              </a:rPr>
              <a:t>What would be the main benefits for your institution if you could streamline your institutional payment processes, and what obstacles would need to be overcome to achieve that?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EDFB19E-FE67-4045-999C-3C4EF91B700B}" type="slidenum">
              <a:rPr lang="en-US" smtClean="0"/>
              <a:t>17</a:t>
            </a:fld>
            <a:endParaRPr lang="en-US"/>
          </a:p>
        </p:txBody>
      </p:sp>
    </p:spTree>
    <p:extLst>
      <p:ext uri="{BB962C8B-B14F-4D97-AF65-F5344CB8AC3E}">
        <p14:creationId xmlns:p14="http://schemas.microsoft.com/office/powerpoint/2010/main" val="325433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We at Corporate One certainly learned a lot in our immediate payment journey, so please know we are excited to share our knowledge with you and you can lean on us as your partners.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If you have additional questions that didn’t get answered today, or would like to learn more, you can reach out to your Corporate One member success representative with the information on your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You can also find more information on immediate payments within our Real-time Payments Info Center on our website. We have a comprehensive array of resources in there that cover everything from the basics to the more complicated aspects of immediate payments, such as understanding the messaging.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thank you all for joining us for this presentation, I hope you found some useful information. Have a great rest of your day</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19E-FE67-4045-999C-3C4EF91B70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8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E9192-9A80-46AE-ACE9-4F3B01B84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4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717">
              <a:defRPr/>
            </a:pPr>
            <a:r>
              <a:rPr lang="en-US"/>
              <a:t>We have a simple agenda to cover today, we are going to kick things off by taking a quick looking at what’s happening with immediate payments in the industry, then we will walk through the implementation process for connecting to the RTP network, we will hear some advice from Kathy and Dean. Finally, we will wrap up with your questions. </a:t>
            </a:r>
            <a:r>
              <a:rPr lang="en-US">
                <a:latin typeface="Calibri" panose="020F0502020204030204" pitchFamily="34" charset="0"/>
                <a:ea typeface="Calibri" panose="020F0502020204030204" pitchFamily="34" charset="0"/>
                <a:cs typeface="Times New Roman" panose="02020603050405020304" pitchFamily="18" charset="0"/>
              </a:rPr>
              <a:t> </a:t>
            </a:r>
            <a:endParaRPr lang="en-US"/>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a:t>
            </a:fld>
            <a:endParaRPr lang="en-US"/>
          </a:p>
        </p:txBody>
      </p:sp>
    </p:spTree>
    <p:extLst>
      <p:ext uri="{BB962C8B-B14F-4D97-AF65-F5344CB8AC3E}">
        <p14:creationId xmlns:p14="http://schemas.microsoft.com/office/powerpoint/2010/main" val="74093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Collaborate Session on </a:t>
            </a:r>
            <a:r>
              <a:rPr lang="en-US" err="1"/>
              <a:t>RfP</a:t>
            </a:r>
            <a:endParaRPr lang="en-US"/>
          </a:p>
          <a:p>
            <a:endParaRPr lang="en-US"/>
          </a:p>
          <a:p>
            <a:r>
              <a:rPr lang="en-US"/>
              <a:t>As an organization we want to stay on the bleeding edge of immediate payments and that means continuing to understand what’s coming down the line and talking about the impact it may have on the CU industry and our membership as a whole.  Melissa reelected to business committee so we can keep our eyes on what the big guys are doing.</a:t>
            </a:r>
          </a:p>
          <a:p>
            <a:endParaRPr lang="en-US"/>
          </a:p>
          <a:p>
            <a:r>
              <a:rPr lang="en-US"/>
              <a:t>Want to spend some time talking about what the next iteration is going to be in RTP and it will be </a:t>
            </a:r>
            <a:r>
              <a:rPr lang="en-US" err="1"/>
              <a:t>RfP</a:t>
            </a:r>
            <a:r>
              <a:rPr lang="en-US"/>
              <a:t>.</a:t>
            </a:r>
          </a:p>
          <a:p>
            <a:r>
              <a:rPr lang="en-US" err="1"/>
              <a:t>RfP</a:t>
            </a:r>
            <a:r>
              <a:rPr lang="en-US"/>
              <a:t> – Is a non-financial message that is sent through the RTP network and presented to the </a:t>
            </a:r>
            <a:r>
              <a:rPr lang="en-US" err="1"/>
              <a:t>RfP</a:t>
            </a:r>
            <a:r>
              <a:rPr lang="en-US"/>
              <a:t> Received(Customer) through the </a:t>
            </a:r>
            <a:r>
              <a:rPr lang="en-US" err="1"/>
              <a:t>RfP</a:t>
            </a:r>
            <a:r>
              <a:rPr lang="en-US"/>
              <a:t> Receiving Participant’s secure bank channels.  Customer can respond by making a RTP to move the money from their bank account</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20</a:t>
            </a:fld>
            <a:endParaRPr lang="en-US"/>
          </a:p>
        </p:txBody>
      </p:sp>
    </p:spTree>
    <p:extLst>
      <p:ext uri="{BB962C8B-B14F-4D97-AF65-F5344CB8AC3E}">
        <p14:creationId xmlns:p14="http://schemas.microsoft.com/office/powerpoint/2010/main" val="31092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HG to update notes, if we keep.</a:t>
            </a:r>
          </a:p>
          <a:p>
            <a:pPr defTabSz="942289">
              <a:defRPr/>
            </a:pPr>
            <a:r>
              <a:rPr lang="en-US"/>
              <a:t>Step 1: The Sender (Creditor in ISO messages) initiates a request for payment with their FI through an end-user interface outside of the </a:t>
            </a:r>
            <a:r>
              <a:rPr lang="en-US" err="1"/>
              <a:t>FedNow</a:t>
            </a:r>
            <a:r>
              <a:rPr lang="en-US"/>
              <a:t> Service. </a:t>
            </a:r>
          </a:p>
          <a:p>
            <a:pPr defTabSz="942289">
              <a:defRPr/>
            </a:pPr>
            <a:endParaRPr lang="en-US"/>
          </a:p>
          <a:p>
            <a:pPr defTabSz="942289">
              <a:defRPr/>
            </a:pPr>
            <a:r>
              <a:rPr lang="en-US"/>
              <a:t>Step 2: The Sender FI (Creditor Agent) sends a request for payment message (pain.013) to the Receiver FI (Debtor Agent) across the </a:t>
            </a:r>
            <a:r>
              <a:rPr lang="en-US" err="1"/>
              <a:t>FedNow</a:t>
            </a:r>
            <a:r>
              <a:rPr lang="en-US"/>
              <a:t> Service.</a:t>
            </a:r>
          </a:p>
          <a:p>
            <a:pPr defTabSz="942289">
              <a:defRPr/>
            </a:pPr>
            <a:endParaRPr lang="en-US"/>
          </a:p>
          <a:p>
            <a:pPr defTabSz="942289">
              <a:defRPr/>
            </a:pPr>
            <a:r>
              <a:rPr lang="en-US"/>
              <a:t>Step 3 Optional (unless rejected by FI) but recommended best practice: The Receiver FI determines how it will handle the message and provides an initial RFP response (pain.014) to the Sender FI.  </a:t>
            </a:r>
            <a:r>
              <a:rPr lang="en-US" sz="1900">
                <a:solidFill>
                  <a:srgbClr val="000000"/>
                </a:solidFill>
                <a:latin typeface="Tahoma" panose="020B0604030504040204" pitchFamily="34" charset="0"/>
              </a:rPr>
              <a:t>If the Receiver FI decides to reject the RFP, then it must send a negative request for payment response to so inform the </a:t>
            </a:r>
            <a:r>
              <a:rPr lang="en-US" sz="1900" err="1">
                <a:solidFill>
                  <a:srgbClr val="000000"/>
                </a:solidFill>
                <a:latin typeface="Tahoma" panose="020B0604030504040204" pitchFamily="34" charset="0"/>
              </a:rPr>
              <a:t>FedNow</a:t>
            </a:r>
            <a:r>
              <a:rPr lang="en-US" sz="1900">
                <a:solidFill>
                  <a:srgbClr val="000000"/>
                </a:solidFill>
                <a:latin typeface="Tahoma" panose="020B0604030504040204" pitchFamily="34" charset="0"/>
              </a:rPr>
              <a:t> participant that sent the request for payment.  The initial response could also inform that the RFP was Received (RCVD) or that the RFP has been Presented (PRES) to the Receiver FI’s end customer (Debtor).</a:t>
            </a:r>
          </a:p>
          <a:p>
            <a:pPr defTabSz="942289">
              <a:defRPr/>
            </a:pPr>
            <a:endParaRPr lang="en-US" sz="1900">
              <a:solidFill>
                <a:srgbClr val="000000"/>
              </a:solidFill>
              <a:latin typeface="Tahoma" panose="020B0604030504040204" pitchFamily="34" charset="0"/>
            </a:endParaRPr>
          </a:p>
          <a:p>
            <a:pPr defTabSz="942289">
              <a:defRPr/>
            </a:pPr>
            <a:r>
              <a:rPr lang="en-US"/>
              <a:t>Step 4: The Receiver FI presents the RFP to the RFP Receiver (Debtor) through an end-user interface outside of the </a:t>
            </a:r>
            <a:r>
              <a:rPr lang="en-US" err="1"/>
              <a:t>FedNow</a:t>
            </a:r>
            <a:r>
              <a:rPr lang="en-US"/>
              <a:t> Service.</a:t>
            </a:r>
          </a:p>
          <a:p>
            <a:pPr defTabSz="942289">
              <a:defRPr/>
            </a:pPr>
            <a:endParaRPr lang="en-US"/>
          </a:p>
          <a:p>
            <a:pPr marL="0" marR="0" lvl="0" indent="0" algn="l" defTabSz="942289" rtl="0" eaLnBrk="1" fontAlgn="auto" latinLnBrk="0" hangingPunct="1">
              <a:lnSpc>
                <a:spcPct val="100000"/>
              </a:lnSpc>
              <a:spcBef>
                <a:spcPts val="0"/>
              </a:spcBef>
              <a:spcAft>
                <a:spcPts val="0"/>
              </a:spcAft>
              <a:buClrTx/>
              <a:buSzTx/>
              <a:buFontTx/>
              <a:buNone/>
              <a:tabLst/>
              <a:defRPr/>
            </a:pPr>
            <a:r>
              <a:rPr lang="en-US"/>
              <a:t>Step 5: The RFP Receiver accepts or rejects the request for payment. If accepts, push credit. Good funds. No day 2 adjustments…</a:t>
            </a:r>
            <a:br>
              <a:rPr lang="en-US"/>
            </a:br>
            <a:endParaRPr lang="en-US"/>
          </a:p>
          <a:p>
            <a:pPr defTabSz="942289">
              <a:defRPr/>
            </a:pPr>
            <a:r>
              <a:rPr lang="en-US"/>
              <a:t>Step 6: The Receiver FI sends a final RFP response (pain.014) to the Sender FI through the </a:t>
            </a:r>
            <a:r>
              <a:rPr lang="en-US" err="1"/>
              <a:t>FedNow</a:t>
            </a:r>
            <a:r>
              <a:rPr lang="en-US"/>
              <a:t> Service.</a:t>
            </a:r>
          </a:p>
          <a:p>
            <a:pPr defTabSz="942289">
              <a:defRPr/>
            </a:pPr>
            <a:endParaRPr lang="en-US"/>
          </a:p>
          <a:p>
            <a:pPr defTabSz="942289">
              <a:defRPr/>
            </a:pPr>
            <a:r>
              <a:rPr lang="en-US"/>
              <a:t>Step 7: The Sender FI notifies the RFP Sender that the RFP was Accepted or Rejected though an end-user interface outside of the </a:t>
            </a:r>
            <a:r>
              <a:rPr lang="en-US" err="1"/>
              <a:t>FedNow</a:t>
            </a:r>
            <a:r>
              <a:rPr lang="en-US"/>
              <a:t> Service</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21</a:t>
            </a:fld>
            <a:endParaRPr lang="en-US"/>
          </a:p>
        </p:txBody>
      </p:sp>
    </p:spTree>
    <p:extLst>
      <p:ext uri="{BB962C8B-B14F-4D97-AF65-F5344CB8AC3E}">
        <p14:creationId xmlns:p14="http://schemas.microsoft.com/office/powerpoint/2010/main" val="142797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bring this into the real world, here’s an example of how an </a:t>
            </a:r>
            <a:r>
              <a:rPr lang="en-US" err="1"/>
              <a:t>RfP</a:t>
            </a:r>
            <a:r>
              <a:rPr lang="en-US"/>
              <a:t> would work.</a:t>
            </a:r>
          </a:p>
          <a:p>
            <a:endParaRPr lang="en-US"/>
          </a:p>
          <a:p>
            <a:r>
              <a:rPr lang="en-US"/>
              <a:t>Within the CU digital banking app…</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22</a:t>
            </a:fld>
            <a:endParaRPr lang="en-US"/>
          </a:p>
        </p:txBody>
      </p:sp>
    </p:spTree>
    <p:extLst>
      <p:ext uri="{BB962C8B-B14F-4D97-AF65-F5344CB8AC3E}">
        <p14:creationId xmlns:p14="http://schemas.microsoft.com/office/powerpoint/2010/main" val="2870791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Let’s take a look at some of the use cases could utilize </a:t>
            </a:r>
            <a:r>
              <a:rPr lang="en-US" err="1"/>
              <a:t>RfP</a:t>
            </a:r>
            <a:r>
              <a:rPr lang="en-US"/>
              <a:t> functionality:</a:t>
            </a:r>
          </a:p>
          <a:p>
            <a:pPr defTabSz="942289">
              <a:defRPr/>
            </a:pPr>
            <a:r>
              <a:rPr lang="en-US"/>
              <a:t>Can ask board what use cases they see working for them the most, any others not mentioned?</a:t>
            </a:r>
          </a:p>
          <a:p>
            <a:pPr defTabSz="942289">
              <a:defRPr/>
            </a:pPr>
            <a:endParaRPr lang="en-US"/>
          </a:p>
          <a:p>
            <a:pPr defTabSz="942289">
              <a:defRPr/>
            </a:pPr>
            <a:r>
              <a:rPr lang="en-US"/>
              <a:t>1. Consumer Bill Pay: Utilities, telecom companies, and other service providers can use </a:t>
            </a:r>
            <a:r>
              <a:rPr lang="en-US" err="1"/>
              <a:t>RfP</a:t>
            </a:r>
            <a:r>
              <a:rPr lang="en-US"/>
              <a:t> to request payments from consumers for recurring bills. This streamlines the payment process and ensures timely payments¹.</a:t>
            </a:r>
          </a:p>
          <a:p>
            <a:pPr defTabSz="942289">
              <a:defRPr/>
            </a:pPr>
            <a:endParaRPr lang="en-US"/>
          </a:p>
          <a:p>
            <a:pPr defTabSz="942289">
              <a:defRPr/>
            </a:pPr>
            <a:r>
              <a:rPr lang="en-US"/>
              <a:t>2. Business-to-Business (B2B) Payments: Businesses can use </a:t>
            </a:r>
            <a:r>
              <a:rPr lang="en-US" err="1"/>
              <a:t>RfP</a:t>
            </a:r>
            <a:r>
              <a:rPr lang="en-US"/>
              <a:t> to request payments from other businesses for invoices, supplies, or services. This can help improve cash flow and reduce the time spent on payment collections¹.</a:t>
            </a:r>
          </a:p>
          <a:p>
            <a:pPr defTabSz="942289">
              <a:defRPr/>
            </a:pPr>
            <a:endParaRPr lang="en-US"/>
          </a:p>
          <a:p>
            <a:pPr defTabSz="942289">
              <a:defRPr/>
            </a:pPr>
            <a:r>
              <a:rPr lang="en-US"/>
              <a:t>3. Account-to-Account Transfers: Individuals can use </a:t>
            </a:r>
            <a:r>
              <a:rPr lang="en-US" err="1"/>
              <a:t>RfP</a:t>
            </a:r>
            <a:r>
              <a:rPr lang="en-US"/>
              <a:t> to request transfers between their own accounts at different financial institutions, making it easier to manage funds across multiple accounts.</a:t>
            </a:r>
          </a:p>
          <a:p>
            <a:pPr defTabSz="942289">
              <a:defRPr/>
            </a:pPr>
            <a:endParaRPr lang="en-US"/>
          </a:p>
          <a:p>
            <a:pPr defTabSz="942289">
              <a:defRPr/>
            </a:pPr>
            <a:r>
              <a:rPr lang="en-US"/>
              <a:t>4. Loan Disbursements: Financial institutions can use </a:t>
            </a:r>
            <a:r>
              <a:rPr lang="en-US" err="1"/>
              <a:t>RfP</a:t>
            </a:r>
            <a:r>
              <a:rPr lang="en-US"/>
              <a:t> to disburse loan amounts to borrowers instantly, providing quicker access to funds.</a:t>
            </a:r>
          </a:p>
          <a:p>
            <a:pPr defTabSz="942289">
              <a:defRPr/>
            </a:pPr>
            <a:endParaRPr lang="en-US"/>
          </a:p>
          <a:p>
            <a:pPr defTabSz="942289">
              <a:defRPr/>
            </a:pPr>
            <a:r>
              <a:rPr lang="en-US"/>
              <a:t>5. Merchant Payouts: Merchants can use </a:t>
            </a:r>
            <a:r>
              <a:rPr lang="en-US" err="1"/>
              <a:t>RfP</a:t>
            </a:r>
            <a:r>
              <a:rPr lang="en-US"/>
              <a:t> to request payments from customers for goods and services, facilitating faster and more secure transactions.</a:t>
            </a:r>
          </a:p>
          <a:p>
            <a:pPr defTabSz="942289">
              <a:defRPr/>
            </a:pPr>
            <a:endParaRPr lang="en-US"/>
          </a:p>
          <a:p>
            <a:pPr defTabSz="942289">
              <a:defRPr/>
            </a:pPr>
            <a:r>
              <a:rPr lang="en-US"/>
              <a:t>6. Real Estate Transactions: </a:t>
            </a:r>
            <a:r>
              <a:rPr lang="en-US" err="1"/>
              <a:t>RfP</a:t>
            </a:r>
            <a:r>
              <a:rPr lang="en-US"/>
              <a:t> can be used to request payments for real estate transactions, such as down payments or closing costs, ensuring immediate and secure transfer of funds.</a:t>
            </a:r>
          </a:p>
          <a:p>
            <a:pPr defTabSz="942289">
              <a:defRPr/>
            </a:pPr>
            <a:endParaRPr lang="en-US"/>
          </a:p>
          <a:p>
            <a:pPr defTabSz="942289">
              <a:defRPr/>
            </a:pPr>
            <a:r>
              <a:rPr lang="en-US"/>
              <a:t>These use cases highlight the versatility and efficiency of </a:t>
            </a:r>
            <a:r>
              <a:rPr lang="en-US" err="1"/>
              <a:t>RfP</a:t>
            </a:r>
            <a:r>
              <a:rPr lang="en-US"/>
              <a:t> in various financial transactions. </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24</a:t>
            </a:fld>
            <a:endParaRPr lang="en-US"/>
          </a:p>
        </p:txBody>
      </p:sp>
    </p:spTree>
    <p:extLst>
      <p:ext uri="{BB962C8B-B14F-4D97-AF65-F5344CB8AC3E}">
        <p14:creationId xmlns:p14="http://schemas.microsoft.com/office/powerpoint/2010/main" val="293185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 pulled from TCH RTP Bank Planning meeting presentation from KC/TT in April 2024.</a:t>
            </a:r>
          </a:p>
          <a:p>
            <a:endParaRPr lang="en-US"/>
          </a:p>
          <a:p>
            <a:r>
              <a:rPr lang="en-US"/>
              <a:t>Note: TCH has only enabled permissible use cases at the moment. They have a phased approach to adding new use cases to ensure standardization of experience, security and </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25</a:t>
            </a:fld>
            <a:endParaRPr lang="en-US"/>
          </a:p>
        </p:txBody>
      </p:sp>
    </p:spTree>
    <p:extLst>
      <p:ext uri="{BB962C8B-B14F-4D97-AF65-F5344CB8AC3E}">
        <p14:creationId xmlns:p14="http://schemas.microsoft.com/office/powerpoint/2010/main" val="53173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rPr>
              <a:t>There are </a:t>
            </a:r>
            <a:r>
              <a:rPr lang="en-US" u="sng">
                <a:latin typeface="Calibri" panose="020F0502020204030204" pitchFamily="34" charset="0"/>
                <a:ea typeface="Calibri" panose="020F0502020204030204" pitchFamily="34" charset="0"/>
              </a:rPr>
              <a:t>about 240 FIs of 943 on </a:t>
            </a:r>
            <a:r>
              <a:rPr lang="en-US" u="sng" err="1">
                <a:latin typeface="Calibri" panose="020F0502020204030204" pitchFamily="34" charset="0"/>
                <a:ea typeface="Calibri" panose="020F0502020204030204" pitchFamily="34" charset="0"/>
              </a:rPr>
              <a:t>FedNow</a:t>
            </a:r>
            <a:r>
              <a:rPr lang="en-US" u="sng">
                <a:latin typeface="Calibri" panose="020F0502020204030204" pitchFamily="34" charset="0"/>
                <a:ea typeface="Calibri" panose="020F0502020204030204" pitchFamily="34" charset="0"/>
              </a:rPr>
              <a:t> certified for </a:t>
            </a:r>
            <a:r>
              <a:rPr lang="en-US" u="sng" err="1">
                <a:latin typeface="Calibri" panose="020F0502020204030204" pitchFamily="34" charset="0"/>
                <a:ea typeface="Calibri" panose="020F0502020204030204" pitchFamily="34" charset="0"/>
              </a:rPr>
              <a:t>RfP</a:t>
            </a:r>
            <a:r>
              <a:rPr lang="en-US" u="sng">
                <a:latin typeface="Calibri" panose="020F0502020204030204" pitchFamily="34" charset="0"/>
                <a:ea typeface="Calibri" panose="020F0502020204030204" pitchFamily="34" charset="0"/>
              </a:rPr>
              <a:t>, however only 5-6 are actually using it</a:t>
            </a:r>
            <a:r>
              <a:rPr lang="en-US">
                <a:latin typeface="Calibri" panose="020F0502020204030204" pitchFamily="34" charset="0"/>
                <a:ea typeface="Calibri" panose="020F0502020204030204" pitchFamily="34" charset="0"/>
              </a:rPr>
              <a:t> since both the sending and receiving institutions must have the ability to send payments. </a:t>
            </a:r>
          </a:p>
          <a:p>
            <a:endParaRPr lang="en-US">
              <a:latin typeface="Calibri" panose="020F0502020204030204" pitchFamily="34" charset="0"/>
              <a:ea typeface="Calibri" panose="020F0502020204030204" pitchFamily="34" charset="0"/>
            </a:endParaRPr>
          </a:p>
          <a:p>
            <a:r>
              <a:rPr lang="en-US">
                <a:latin typeface="Calibri" panose="020F0502020204030204" pitchFamily="34" charset="0"/>
                <a:ea typeface="Calibri" panose="020F0502020204030204" pitchFamily="34" charset="0"/>
              </a:rPr>
              <a:t>Info a/o 8/23/24, per the Fed (Diana)</a:t>
            </a:r>
            <a:endParaRPr lang="en-US"/>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26</a:t>
            </a:fld>
            <a:endParaRPr lang="en-US"/>
          </a:p>
        </p:txBody>
      </p:sp>
    </p:spTree>
    <p:extLst>
      <p:ext uri="{BB962C8B-B14F-4D97-AF65-F5344CB8AC3E}">
        <p14:creationId xmlns:p14="http://schemas.microsoft.com/office/powerpoint/2010/main" val="123622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there is certainly more room to grow immediate payments adoption, volumes and usage, there is no doubt that </a:t>
            </a:r>
            <a:r>
              <a:rPr lang="en-US" err="1"/>
              <a:t>RfP</a:t>
            </a:r>
            <a:r>
              <a:rPr lang="en-US"/>
              <a:t> presents some exciting new opportunities that will contribute to the momentum we are already seeing. As a result, </a:t>
            </a:r>
            <a:r>
              <a:rPr lang="en-US" err="1"/>
              <a:t>RfP</a:t>
            </a:r>
            <a:r>
              <a:rPr lang="en-US"/>
              <a:t> is a significant priority for TCH as it develops the RTP network. They have a comprehensive, planful and risk-based approach to market adoption that includes specific goal and KPI tracking (each quarter), and has targeted consumer </a:t>
            </a:r>
            <a:r>
              <a:rPr lang="en-US" err="1"/>
              <a:t>RfP</a:t>
            </a:r>
            <a:r>
              <a:rPr lang="en-US"/>
              <a:t> as a permissible use case by end of 2025. Further, it is pushing all member banks to implement </a:t>
            </a:r>
            <a:r>
              <a:rPr lang="en-US" err="1"/>
              <a:t>RfP</a:t>
            </a:r>
            <a:r>
              <a:rPr lang="en-US"/>
              <a:t> within the next year. </a:t>
            </a:r>
          </a:p>
          <a:p>
            <a:endParaRPr lang="en-US"/>
          </a:p>
          <a:p>
            <a:r>
              <a:rPr lang="en-US"/>
              <a:t>As we look ahead…</a:t>
            </a:r>
          </a:p>
          <a:p>
            <a:endParaRPr lang="en-US"/>
          </a:p>
          <a:p>
            <a:endParaRPr lang="en-US"/>
          </a:p>
          <a:p>
            <a:endParaRPr lang="en-US"/>
          </a:p>
          <a:p>
            <a:endParaRPr lang="en-US"/>
          </a:p>
          <a:p>
            <a:endParaRPr lang="en-US"/>
          </a:p>
          <a:p>
            <a:endParaRPr lang="en-US"/>
          </a:p>
          <a:p>
            <a:r>
              <a:rPr lang="en-US"/>
              <a:t>Info pulled from TCH RTP Bank Planning meeting presentation from KC/TT in April 2024.</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27</a:t>
            </a:fld>
            <a:endParaRPr lang="en-US"/>
          </a:p>
        </p:txBody>
      </p:sp>
    </p:spTree>
    <p:extLst>
      <p:ext uri="{BB962C8B-B14F-4D97-AF65-F5344CB8AC3E}">
        <p14:creationId xmlns:p14="http://schemas.microsoft.com/office/powerpoint/2010/main" val="366872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HG to update notes, if we keep.</a:t>
            </a:r>
          </a:p>
          <a:p>
            <a:pPr defTabSz="942289">
              <a:defRPr/>
            </a:pPr>
            <a:r>
              <a:rPr lang="en-US"/>
              <a:t>Step 1: The Sender (Creditor in ISO messages) initiates a request for payment with their FI through an end-user interface outside of the </a:t>
            </a:r>
            <a:r>
              <a:rPr lang="en-US" err="1"/>
              <a:t>FedNow</a:t>
            </a:r>
            <a:r>
              <a:rPr lang="en-US"/>
              <a:t> Service. </a:t>
            </a:r>
          </a:p>
          <a:p>
            <a:pPr defTabSz="942289">
              <a:defRPr/>
            </a:pPr>
            <a:endParaRPr lang="en-US"/>
          </a:p>
          <a:p>
            <a:pPr defTabSz="942289">
              <a:defRPr/>
            </a:pPr>
            <a:r>
              <a:rPr lang="en-US"/>
              <a:t>Step 2: The Sender FI (Creditor Agent) sends a request for payment message (pain.013) to the Receiver FI (Debtor Agent) across the </a:t>
            </a:r>
            <a:r>
              <a:rPr lang="en-US" err="1"/>
              <a:t>FedNow</a:t>
            </a:r>
            <a:r>
              <a:rPr lang="en-US"/>
              <a:t> Service.</a:t>
            </a:r>
          </a:p>
          <a:p>
            <a:pPr defTabSz="942289">
              <a:defRPr/>
            </a:pPr>
            <a:endParaRPr lang="en-US"/>
          </a:p>
          <a:p>
            <a:pPr defTabSz="942289">
              <a:defRPr/>
            </a:pPr>
            <a:r>
              <a:rPr lang="en-US"/>
              <a:t>Step 3 Optional (unless rejected by FI) but recommended best practice: The Receiver FI determines how it will handle the message and provides an initial RFP response (pain.014) to the Sender FI.  </a:t>
            </a:r>
            <a:r>
              <a:rPr lang="en-US" sz="1900">
                <a:solidFill>
                  <a:srgbClr val="000000"/>
                </a:solidFill>
                <a:latin typeface="Tahoma" panose="020B0604030504040204" pitchFamily="34" charset="0"/>
              </a:rPr>
              <a:t>If the Receiver FI decides to reject the RFP, then it must send a negative request for payment response to so inform the </a:t>
            </a:r>
            <a:r>
              <a:rPr lang="en-US" sz="1900" err="1">
                <a:solidFill>
                  <a:srgbClr val="000000"/>
                </a:solidFill>
                <a:latin typeface="Tahoma" panose="020B0604030504040204" pitchFamily="34" charset="0"/>
              </a:rPr>
              <a:t>FedNow</a:t>
            </a:r>
            <a:r>
              <a:rPr lang="en-US" sz="1900">
                <a:solidFill>
                  <a:srgbClr val="000000"/>
                </a:solidFill>
                <a:latin typeface="Tahoma" panose="020B0604030504040204" pitchFamily="34" charset="0"/>
              </a:rPr>
              <a:t> participant that sent the request for payment.  The initial response could also inform that the RFP was Received (RCVD) or that the RFP has been Presented (PRES) to the Receiver FI’s end customer (Debtor).</a:t>
            </a:r>
          </a:p>
          <a:p>
            <a:pPr defTabSz="942289">
              <a:defRPr/>
            </a:pPr>
            <a:endParaRPr lang="en-US" sz="1900">
              <a:solidFill>
                <a:srgbClr val="000000"/>
              </a:solidFill>
              <a:latin typeface="Tahoma" panose="020B0604030504040204" pitchFamily="34" charset="0"/>
            </a:endParaRPr>
          </a:p>
          <a:p>
            <a:pPr defTabSz="942289">
              <a:defRPr/>
            </a:pPr>
            <a:r>
              <a:rPr lang="en-US"/>
              <a:t>Step 4: The Receiver FI presents the RFP to the RFP Receiver (Debtor) through an end-user interface outside of the </a:t>
            </a:r>
            <a:r>
              <a:rPr lang="en-US" err="1"/>
              <a:t>FedNow</a:t>
            </a:r>
            <a:r>
              <a:rPr lang="en-US"/>
              <a:t> Service.</a:t>
            </a:r>
          </a:p>
          <a:p>
            <a:pPr defTabSz="942289">
              <a:defRPr/>
            </a:pPr>
            <a:endParaRPr lang="en-US"/>
          </a:p>
          <a:p>
            <a:pPr defTabSz="942289">
              <a:defRPr/>
            </a:pPr>
            <a:r>
              <a:rPr lang="en-US"/>
              <a:t>Step 5: The RFP Receiver accepts or rejects the request for payment.</a:t>
            </a:r>
          </a:p>
          <a:p>
            <a:pPr defTabSz="942289">
              <a:defRPr/>
            </a:pPr>
            <a:endParaRPr lang="en-US"/>
          </a:p>
          <a:p>
            <a:pPr defTabSz="942289">
              <a:defRPr/>
            </a:pPr>
            <a:r>
              <a:rPr lang="en-US"/>
              <a:t>Step 6: The Receiver FI sends a final RFP response (pain.014) to the Sender FI through the </a:t>
            </a:r>
            <a:r>
              <a:rPr lang="en-US" err="1"/>
              <a:t>FedNow</a:t>
            </a:r>
            <a:r>
              <a:rPr lang="en-US"/>
              <a:t> Service.</a:t>
            </a:r>
          </a:p>
          <a:p>
            <a:pPr defTabSz="942289">
              <a:defRPr/>
            </a:pPr>
            <a:endParaRPr lang="en-US"/>
          </a:p>
          <a:p>
            <a:pPr defTabSz="942289">
              <a:defRPr/>
            </a:pPr>
            <a:r>
              <a:rPr lang="en-US"/>
              <a:t>Step 7: The Sender FI notifies the RFP Sender that the RFP was Accepted or Rejected though an end-user interface outside of the </a:t>
            </a:r>
            <a:r>
              <a:rPr lang="en-US" err="1"/>
              <a:t>FedNow</a:t>
            </a:r>
            <a:r>
              <a:rPr lang="en-US"/>
              <a:t> Service</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28</a:t>
            </a:fld>
            <a:endParaRPr lang="en-US"/>
          </a:p>
        </p:txBody>
      </p:sp>
    </p:spTree>
    <p:extLst>
      <p:ext uri="{BB962C8B-B14F-4D97-AF65-F5344CB8AC3E}">
        <p14:creationId xmlns:p14="http://schemas.microsoft.com/office/powerpoint/2010/main" val="400389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HG to update notes, if we keep.</a:t>
            </a:r>
          </a:p>
          <a:p>
            <a:pPr defTabSz="942289">
              <a:defRPr/>
            </a:pPr>
            <a:r>
              <a:rPr lang="en-US"/>
              <a:t>Step 1: The Sender (Creditor in ISO messages) initiates a request for payment with their FI through an end-user interface outside of the </a:t>
            </a:r>
            <a:r>
              <a:rPr lang="en-US" err="1"/>
              <a:t>FedNow</a:t>
            </a:r>
            <a:r>
              <a:rPr lang="en-US"/>
              <a:t> Service. </a:t>
            </a:r>
          </a:p>
          <a:p>
            <a:pPr defTabSz="942289">
              <a:defRPr/>
            </a:pPr>
            <a:endParaRPr lang="en-US"/>
          </a:p>
          <a:p>
            <a:pPr defTabSz="942289">
              <a:defRPr/>
            </a:pPr>
            <a:r>
              <a:rPr lang="en-US"/>
              <a:t>Step 2: The Sender FI (Creditor Agent) sends a request for payment message (pain.013) to the Receiver FI (Debtor Agent) across the </a:t>
            </a:r>
            <a:r>
              <a:rPr lang="en-US" err="1"/>
              <a:t>FedNow</a:t>
            </a:r>
            <a:r>
              <a:rPr lang="en-US"/>
              <a:t> Service.</a:t>
            </a:r>
          </a:p>
          <a:p>
            <a:pPr defTabSz="942289">
              <a:defRPr/>
            </a:pPr>
            <a:endParaRPr lang="en-US"/>
          </a:p>
          <a:p>
            <a:pPr defTabSz="942289">
              <a:defRPr/>
            </a:pPr>
            <a:r>
              <a:rPr lang="en-US"/>
              <a:t>Step 3 Optional (unless rejected by FI) but recommended best practice: The Receiver FI determines how it will handle the message and provides an initial RFP response (pain.014) to the Sender FI.  </a:t>
            </a:r>
            <a:r>
              <a:rPr lang="en-US" sz="1900">
                <a:solidFill>
                  <a:srgbClr val="000000"/>
                </a:solidFill>
                <a:latin typeface="Tahoma" panose="020B0604030504040204" pitchFamily="34" charset="0"/>
              </a:rPr>
              <a:t>If the Receiver FI decides to reject the RFP, then it must send a negative request for payment response to so inform the </a:t>
            </a:r>
            <a:r>
              <a:rPr lang="en-US" sz="1900" err="1">
                <a:solidFill>
                  <a:srgbClr val="000000"/>
                </a:solidFill>
                <a:latin typeface="Tahoma" panose="020B0604030504040204" pitchFamily="34" charset="0"/>
              </a:rPr>
              <a:t>FedNow</a:t>
            </a:r>
            <a:r>
              <a:rPr lang="en-US" sz="1900">
                <a:solidFill>
                  <a:srgbClr val="000000"/>
                </a:solidFill>
                <a:latin typeface="Tahoma" panose="020B0604030504040204" pitchFamily="34" charset="0"/>
              </a:rPr>
              <a:t> participant that sent the request for payment.  The initial response could also inform that the RFP was Received (RCVD) or that the RFP has been Presented (PRES) to the Receiver FI’s end customer (Debtor).</a:t>
            </a:r>
          </a:p>
          <a:p>
            <a:pPr defTabSz="942289">
              <a:defRPr/>
            </a:pPr>
            <a:endParaRPr lang="en-US" sz="1900">
              <a:solidFill>
                <a:srgbClr val="000000"/>
              </a:solidFill>
              <a:latin typeface="Tahoma" panose="020B0604030504040204" pitchFamily="34" charset="0"/>
            </a:endParaRPr>
          </a:p>
          <a:p>
            <a:pPr defTabSz="942289">
              <a:defRPr/>
            </a:pPr>
            <a:r>
              <a:rPr lang="en-US"/>
              <a:t>Step 4: The Receiver FI presents the RFP to the RFP Receiver (Debtor) through an end-user interface outside of the </a:t>
            </a:r>
            <a:r>
              <a:rPr lang="en-US" err="1"/>
              <a:t>FedNow</a:t>
            </a:r>
            <a:r>
              <a:rPr lang="en-US"/>
              <a:t> Service.</a:t>
            </a:r>
          </a:p>
          <a:p>
            <a:pPr defTabSz="942289">
              <a:defRPr/>
            </a:pPr>
            <a:endParaRPr lang="en-US"/>
          </a:p>
          <a:p>
            <a:pPr defTabSz="942289">
              <a:defRPr/>
            </a:pPr>
            <a:r>
              <a:rPr lang="en-US"/>
              <a:t>Step 5: The RFP Receiver accepts or rejects the request for payment.</a:t>
            </a:r>
          </a:p>
          <a:p>
            <a:pPr defTabSz="942289">
              <a:defRPr/>
            </a:pPr>
            <a:endParaRPr lang="en-US"/>
          </a:p>
          <a:p>
            <a:pPr defTabSz="942289">
              <a:defRPr/>
            </a:pPr>
            <a:r>
              <a:rPr lang="en-US"/>
              <a:t>Step 6: The Receiver FI sends a final RFP response (pain.014) to the Sender FI through the </a:t>
            </a:r>
            <a:r>
              <a:rPr lang="en-US" err="1"/>
              <a:t>FedNow</a:t>
            </a:r>
            <a:r>
              <a:rPr lang="en-US"/>
              <a:t> Service.</a:t>
            </a:r>
          </a:p>
          <a:p>
            <a:pPr defTabSz="942289">
              <a:defRPr/>
            </a:pPr>
            <a:endParaRPr lang="en-US"/>
          </a:p>
          <a:p>
            <a:pPr defTabSz="942289">
              <a:defRPr/>
            </a:pPr>
            <a:r>
              <a:rPr lang="en-US"/>
              <a:t>Step 7: The Sender FI notifies the RFP Sender that the RFP was Accepted or Rejected though an end-user interface outside of the </a:t>
            </a:r>
            <a:r>
              <a:rPr lang="en-US" err="1"/>
              <a:t>FedNow</a:t>
            </a:r>
            <a:r>
              <a:rPr lang="en-US"/>
              <a:t> Service</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29</a:t>
            </a:fld>
            <a:endParaRPr lang="en-US"/>
          </a:p>
        </p:txBody>
      </p:sp>
    </p:spTree>
    <p:extLst>
      <p:ext uri="{BB962C8B-B14F-4D97-AF65-F5344CB8AC3E}">
        <p14:creationId xmlns:p14="http://schemas.microsoft.com/office/powerpoint/2010/main" val="2855918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HG to update notes, if we keep.</a:t>
            </a:r>
          </a:p>
          <a:p>
            <a:pPr defTabSz="942289">
              <a:defRPr/>
            </a:pPr>
            <a:r>
              <a:rPr lang="en-US"/>
              <a:t>Step 1: The Sender (Creditor in ISO messages) initiates a request for payment with their FI through an end-user interface outside of the </a:t>
            </a:r>
            <a:r>
              <a:rPr lang="en-US" err="1"/>
              <a:t>FedNow</a:t>
            </a:r>
            <a:r>
              <a:rPr lang="en-US"/>
              <a:t> Service. </a:t>
            </a:r>
          </a:p>
          <a:p>
            <a:pPr defTabSz="942289">
              <a:defRPr/>
            </a:pPr>
            <a:endParaRPr lang="en-US"/>
          </a:p>
          <a:p>
            <a:pPr defTabSz="942289">
              <a:defRPr/>
            </a:pPr>
            <a:r>
              <a:rPr lang="en-US"/>
              <a:t>Step 2: The Sender FI (Creditor Agent) sends a request for payment message (pain.013) to the Receiver FI (Debtor Agent) across the </a:t>
            </a:r>
            <a:r>
              <a:rPr lang="en-US" err="1"/>
              <a:t>FedNow</a:t>
            </a:r>
            <a:r>
              <a:rPr lang="en-US"/>
              <a:t> Service.</a:t>
            </a:r>
          </a:p>
          <a:p>
            <a:pPr defTabSz="942289">
              <a:defRPr/>
            </a:pPr>
            <a:endParaRPr lang="en-US"/>
          </a:p>
          <a:p>
            <a:pPr defTabSz="942289">
              <a:defRPr/>
            </a:pPr>
            <a:r>
              <a:rPr lang="en-US"/>
              <a:t>Step 3 Optional (unless rejected by FI) but recommended best practice: The Receiver FI determines how it will handle the message and provides an initial RFP response (pain.014) to the Sender FI.  </a:t>
            </a:r>
            <a:r>
              <a:rPr lang="en-US" sz="1900">
                <a:solidFill>
                  <a:srgbClr val="000000"/>
                </a:solidFill>
                <a:latin typeface="Tahoma" panose="020B0604030504040204" pitchFamily="34" charset="0"/>
              </a:rPr>
              <a:t>If the Receiver FI decides to reject the RFP, then it must send a negative request for payment response to so inform the </a:t>
            </a:r>
            <a:r>
              <a:rPr lang="en-US" sz="1900" err="1">
                <a:solidFill>
                  <a:srgbClr val="000000"/>
                </a:solidFill>
                <a:latin typeface="Tahoma" panose="020B0604030504040204" pitchFamily="34" charset="0"/>
              </a:rPr>
              <a:t>FedNow</a:t>
            </a:r>
            <a:r>
              <a:rPr lang="en-US" sz="1900">
                <a:solidFill>
                  <a:srgbClr val="000000"/>
                </a:solidFill>
                <a:latin typeface="Tahoma" panose="020B0604030504040204" pitchFamily="34" charset="0"/>
              </a:rPr>
              <a:t> participant that sent the request for payment.  The initial response could also inform that the RFP was Received (RCVD) or that the RFP has been Presented (PRES) to the Receiver FI’s end customer (Debtor).</a:t>
            </a:r>
          </a:p>
          <a:p>
            <a:pPr defTabSz="942289">
              <a:defRPr/>
            </a:pPr>
            <a:endParaRPr lang="en-US" sz="1900">
              <a:solidFill>
                <a:srgbClr val="000000"/>
              </a:solidFill>
              <a:latin typeface="Tahoma" panose="020B0604030504040204" pitchFamily="34" charset="0"/>
            </a:endParaRPr>
          </a:p>
          <a:p>
            <a:pPr defTabSz="942289">
              <a:defRPr/>
            </a:pPr>
            <a:r>
              <a:rPr lang="en-US"/>
              <a:t>Step 4: The Receiver FI presents the RFP to the RFP Receiver (Debtor) through an end-user interface outside of the </a:t>
            </a:r>
            <a:r>
              <a:rPr lang="en-US" err="1"/>
              <a:t>FedNow</a:t>
            </a:r>
            <a:r>
              <a:rPr lang="en-US"/>
              <a:t> Service.</a:t>
            </a:r>
          </a:p>
          <a:p>
            <a:pPr defTabSz="942289">
              <a:defRPr/>
            </a:pPr>
            <a:endParaRPr lang="en-US"/>
          </a:p>
          <a:p>
            <a:pPr defTabSz="942289">
              <a:defRPr/>
            </a:pPr>
            <a:r>
              <a:rPr lang="en-US"/>
              <a:t>Step 5: The RFP Receiver accepts or rejects the request for payment.</a:t>
            </a:r>
          </a:p>
          <a:p>
            <a:pPr defTabSz="942289">
              <a:defRPr/>
            </a:pPr>
            <a:endParaRPr lang="en-US"/>
          </a:p>
          <a:p>
            <a:pPr defTabSz="942289">
              <a:defRPr/>
            </a:pPr>
            <a:r>
              <a:rPr lang="en-US"/>
              <a:t>Step 6: The Receiver FI sends a final RFP response (pain.014) to the Sender FI through the </a:t>
            </a:r>
            <a:r>
              <a:rPr lang="en-US" err="1"/>
              <a:t>FedNow</a:t>
            </a:r>
            <a:r>
              <a:rPr lang="en-US"/>
              <a:t> Service.</a:t>
            </a:r>
          </a:p>
          <a:p>
            <a:pPr defTabSz="942289">
              <a:defRPr/>
            </a:pPr>
            <a:endParaRPr lang="en-US"/>
          </a:p>
          <a:p>
            <a:pPr defTabSz="942289">
              <a:defRPr/>
            </a:pPr>
            <a:r>
              <a:rPr lang="en-US"/>
              <a:t>Step 7: The Sender FI notifies the RFP Sender that the RFP was Accepted or Rejected though an end-user interface outside of the </a:t>
            </a:r>
            <a:r>
              <a:rPr lang="en-US" err="1"/>
              <a:t>FedNow</a:t>
            </a:r>
            <a:r>
              <a:rPr lang="en-US"/>
              <a:t> Service</a:t>
            </a:r>
          </a:p>
          <a:p>
            <a:endParaRPr lang="en-US"/>
          </a:p>
        </p:txBody>
      </p:sp>
      <p:sp>
        <p:nvSpPr>
          <p:cNvPr id="4" name="Slide Number Placeholder 3"/>
          <p:cNvSpPr>
            <a:spLocks noGrp="1"/>
          </p:cNvSpPr>
          <p:nvPr>
            <p:ph type="sldNum" sz="quarter" idx="5"/>
          </p:nvPr>
        </p:nvSpPr>
        <p:spPr/>
        <p:txBody>
          <a:bodyPr/>
          <a:lstStyle/>
          <a:p>
            <a:fld id="{1EDFB19E-FE67-4045-999C-3C4EF91B700B}" type="slidenum">
              <a:rPr lang="en-US" smtClean="0"/>
              <a:t>30</a:t>
            </a:fld>
            <a:endParaRPr lang="en-US"/>
          </a:p>
        </p:txBody>
      </p:sp>
    </p:spTree>
    <p:extLst>
      <p:ext uri="{BB962C8B-B14F-4D97-AF65-F5344CB8AC3E}">
        <p14:creationId xmlns:p14="http://schemas.microsoft.com/office/powerpoint/2010/main" val="27608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2000" b="1">
                <a:latin typeface="Calibri" panose="020F0502020204030204" pitchFamily="34" charset="0"/>
                <a:ea typeface="Calibri" panose="020F0502020204030204" pitchFamily="34" charset="0"/>
                <a:cs typeface="Times New Roman" panose="02020603050405020304" pitchFamily="18" charset="0"/>
              </a:rPr>
              <a:t>Melissa: </a:t>
            </a:r>
            <a:r>
              <a:rPr lang="en-US" sz="1900"/>
              <a:t>So, to kick off our conversation today, i</a:t>
            </a:r>
            <a:r>
              <a:rPr lang="en-US" sz="1900">
                <a:latin typeface="Calibri" panose="020F0502020204030204" pitchFamily="34" charset="0"/>
                <a:ea typeface="Calibri" panose="020F0502020204030204" pitchFamily="34" charset="0"/>
                <a:cs typeface="Calibri" panose="020F0502020204030204" pitchFamily="34" charset="0"/>
              </a:rPr>
              <a:t>n case anyone is new to this conversation, I want to begin with some basic background knowledge. </a:t>
            </a:r>
          </a:p>
          <a:p>
            <a:pPr>
              <a:lnSpc>
                <a:spcPct val="107000"/>
              </a:lnSpc>
              <a:spcAft>
                <a:spcPts val="824"/>
              </a:spcAft>
            </a:pPr>
            <a:endParaRPr lang="en-US" sz="19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24"/>
              </a:spcAft>
            </a:pPr>
            <a:r>
              <a:rPr lang="en-US" sz="1900">
                <a:latin typeface="Calibri" panose="020F0502020204030204" pitchFamily="34" charset="0"/>
                <a:ea typeface="Calibri" panose="020F0502020204030204" pitchFamily="34" charset="0"/>
                <a:cs typeface="Calibri" panose="020F0502020204030204" pitchFamily="34" charset="0"/>
              </a:rPr>
              <a:t>In today’s payment world transactions travel on separate rails. We have the ACH rail, the Debit/Credit Rail, the wire rail. And now we have The Clearing House’s RTP rail, which has been live since 2017. And in July 2023, The Federal Reserve to launched the </a:t>
            </a:r>
            <a:r>
              <a:rPr lang="en-US" sz="1900" err="1">
                <a:latin typeface="Calibri" panose="020F0502020204030204" pitchFamily="34" charset="0"/>
                <a:ea typeface="Calibri" panose="020F0502020204030204" pitchFamily="34" charset="0"/>
                <a:cs typeface="Calibri" panose="020F0502020204030204" pitchFamily="34" charset="0"/>
              </a:rPr>
              <a:t>FedNow</a:t>
            </a:r>
            <a:r>
              <a:rPr lang="en-US" sz="1900">
                <a:latin typeface="Calibri" panose="020F0502020204030204" pitchFamily="34" charset="0"/>
                <a:ea typeface="Calibri" panose="020F0502020204030204" pitchFamily="34" charset="0"/>
                <a:cs typeface="Calibri" panose="020F0502020204030204" pitchFamily="34" charset="0"/>
              </a:rPr>
              <a:t> Service and it too is a separate rail. </a:t>
            </a:r>
          </a:p>
          <a:p>
            <a:pPr>
              <a:lnSpc>
                <a:spcPct val="107000"/>
              </a:lnSpc>
              <a:spcAft>
                <a:spcPts val="824"/>
              </a:spcAft>
            </a:pPr>
            <a:endParaRPr lang="en-US" sz="19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24"/>
              </a:spcAft>
            </a:pPr>
            <a:r>
              <a:rPr lang="en-US" sz="1900">
                <a:latin typeface="Calibri" panose="020F0502020204030204" pitchFamily="34" charset="0"/>
                <a:ea typeface="Calibri" panose="020F0502020204030204" pitchFamily="34" charset="0"/>
                <a:cs typeface="Calibri" panose="020F0502020204030204" pitchFamily="34" charset="0"/>
              </a:rPr>
              <a:t>Now, </a:t>
            </a:r>
            <a:r>
              <a:rPr lang="en-US" sz="1900">
                <a:solidFill>
                  <a:srgbClr val="000000"/>
                </a:solidFill>
                <a:latin typeface="Calibri" panose="020F0502020204030204" pitchFamily="34" charset="0"/>
                <a:ea typeface="Calibri" panose="020F0502020204030204" pitchFamily="34" charset="0"/>
                <a:cs typeface="Calibri" panose="020F0502020204030204" pitchFamily="34" charset="0"/>
              </a:rPr>
              <a:t>in order to </a:t>
            </a:r>
            <a:r>
              <a:rPr lang="en-US" sz="1900">
                <a:solidFill>
                  <a:srgbClr val="000000"/>
                </a:solidFill>
                <a:latin typeface="Calibri" panose="020F0502020204030204" pitchFamily="34" charset="0"/>
              </a:rPr>
              <a:t>transact immediate payments on the RTP rail, credit unions will need to connect and be a participant on the RTP network rail. Just as they need to be an ODFI or RDFI on the ACH rail to process payments, they need to be a participant on the RTP rail to receive/send real-time payments. And it is also the case that credit unions need to become a participant on the </a:t>
            </a:r>
            <a:r>
              <a:rPr lang="en-US" sz="1900" err="1">
                <a:solidFill>
                  <a:srgbClr val="000000"/>
                </a:solidFill>
                <a:latin typeface="Calibri" panose="020F0502020204030204" pitchFamily="34" charset="0"/>
              </a:rPr>
              <a:t>FedNOW</a:t>
            </a:r>
            <a:r>
              <a:rPr lang="en-US" sz="1900">
                <a:solidFill>
                  <a:srgbClr val="000000"/>
                </a:solidFill>
                <a:latin typeface="Calibri" panose="020F0502020204030204" pitchFamily="34" charset="0"/>
              </a:rPr>
              <a:t> Service in order to conduct transactions on that rail, as the two new immediate payment rails are not be interoperable.</a:t>
            </a:r>
            <a:endParaRPr lang="en-US" sz="1100">
              <a:solidFill>
                <a:srgbClr val="000000"/>
              </a:solidFill>
              <a:latin typeface="Calibri" panose="020F0502020204030204" pitchFamily="34" charset="0"/>
            </a:endParaRPr>
          </a:p>
          <a:p>
            <a:pPr>
              <a:lnSpc>
                <a:spcPct val="107000"/>
              </a:lnSpc>
              <a:spcAft>
                <a:spcPts val="824"/>
              </a:spcAft>
            </a:pPr>
            <a:endParaRPr lang="en-US" sz="1900">
              <a:latin typeface="Calibri" panose="020F0502020204030204" pitchFamily="34" charset="0"/>
              <a:ea typeface="Calibri" panose="020F0502020204030204" pitchFamily="34" charset="0"/>
              <a:cs typeface="Calibri" panose="020F0502020204030204" pitchFamily="34" charset="0"/>
            </a:endParaRPr>
          </a:p>
          <a:p>
            <a:pPr defTabSz="706717">
              <a:lnSpc>
                <a:spcPct val="107000"/>
              </a:lnSpc>
              <a:spcAft>
                <a:spcPts val="824"/>
              </a:spcAft>
              <a:defRPr/>
            </a:pPr>
            <a:r>
              <a:rPr lang="en-US" sz="1900" b="1">
                <a:highlight>
                  <a:srgbClr val="FFFF00"/>
                </a:highlight>
                <a:latin typeface="Calibri" panose="020F0502020204030204" pitchFamily="34" charset="0"/>
                <a:ea typeface="Calibri" panose="020F0502020204030204" pitchFamily="34" charset="0"/>
              </a:rPr>
              <a:t>Kathy and Dean- what were some of your first thoughts of RTP and what it was, when you and your team, started learning about it??</a:t>
            </a:r>
            <a:r>
              <a:rPr lang="en-US" sz="1900" b="1">
                <a:latin typeface="Calibri" panose="020F0502020204030204" pitchFamily="34" charset="0"/>
                <a:ea typeface="Calibri" panose="020F0502020204030204" pitchFamily="34" charset="0"/>
              </a:rPr>
              <a:t> </a:t>
            </a:r>
            <a:endParaRPr lang="en-US" sz="1900">
              <a:latin typeface="Calibri" panose="020F0502020204030204" pitchFamily="34" charset="0"/>
              <a:ea typeface="Calibri" panose="020F0502020204030204" pitchFamily="34" charset="0"/>
            </a:endParaRPr>
          </a:p>
          <a:p>
            <a:pPr>
              <a:lnSpc>
                <a:spcPct val="107000"/>
              </a:lnSpc>
              <a:spcAft>
                <a:spcPts val="824"/>
              </a:spcAft>
            </a:pPr>
            <a:endParaRPr lang="en-US" sz="190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24"/>
              </a:spcAft>
            </a:pPr>
            <a:endParaRPr lang="en-US" sz="1900">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100">
                <a:solidFill>
                  <a:srgbClr val="000000"/>
                </a:solidFill>
                <a:latin typeface="Calibri" panose="020F0502020204030204" pitchFamily="34" charset="0"/>
              </a:rPr>
              <a:t>Now, </a:t>
            </a:r>
            <a:r>
              <a:rPr lang="en-US" sz="1100"/>
              <a:t>let’s take a look at what is happening in the immediate payment space. </a:t>
            </a:r>
            <a:endParaRPr lang="en-US" sz="1100">
              <a:solidFill>
                <a:srgbClr val="000000"/>
              </a:solidFill>
              <a:latin typeface="Calibri" panose="020F0502020204030204" pitchFamily="34" charset="0"/>
            </a:endParaRPr>
          </a:p>
          <a:p>
            <a:pPr algn="l" rtl="0" fontAlgn="base"/>
            <a:r>
              <a:rPr lang="en-US" sz="1100">
                <a:solidFill>
                  <a:srgbClr val="000000"/>
                </a:solidFill>
                <a:latin typeface="Calibri" panose="020F0502020204030204" pitchFamily="34" charset="0"/>
              </a:rPr>
              <a:t> </a:t>
            </a:r>
            <a:endParaRPr lang="en-US" sz="1900">
              <a:solidFill>
                <a:srgbClr val="000000"/>
              </a:solidFill>
              <a:latin typeface="Segoe UI" panose="020B0502040204020203" pitchFamily="34" charset="0"/>
            </a:endParaRPr>
          </a:p>
          <a:p>
            <a:pPr algn="l" rtl="0" fontAlgn="base">
              <a:buFont typeface="Arial" panose="020B0604020202020204" pitchFamily="34" charset="0"/>
              <a:buNone/>
            </a:pPr>
            <a:endParaRPr lang="en-US" sz="1100">
              <a:solidFill>
                <a:srgbClr val="000000"/>
              </a:solidFill>
              <a:latin typeface="Calibri" panose="020F0502020204030204" pitchFamily="34" charset="0"/>
            </a:endParaRPr>
          </a:p>
          <a:p>
            <a:pPr>
              <a:lnSpc>
                <a:spcPct val="107000"/>
              </a:lnSpc>
              <a:spcAft>
                <a:spcPts val="824"/>
              </a:spcAft>
            </a:pPr>
            <a:endParaRPr lang="en-US" sz="19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60193">
              <a:defRPr/>
            </a:pPr>
            <a:fld id="{1EDFB19E-FE67-4045-999C-3C4EF91B700B}" type="slidenum">
              <a:rPr lang="en-US">
                <a:solidFill>
                  <a:prstClr val="black"/>
                </a:solidFill>
                <a:latin typeface="Calibri" panose="020F0502020204030204"/>
              </a:rPr>
              <a:pPr defTabSz="960193">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1821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800" b="1" err="1">
                <a:latin typeface="Calibri" panose="020F0502020204030204" pitchFamily="34" charset="0"/>
                <a:ea typeface="Calibri" panose="020F0502020204030204" pitchFamily="34" charset="0"/>
                <a:cs typeface="Times New Roman" panose="02020603050405020304" pitchFamily="18" charset="0"/>
              </a:rPr>
              <a:t>Meilssa</a:t>
            </a:r>
            <a:r>
              <a:rPr lang="en-US" sz="1800" b="1">
                <a:latin typeface="Calibri" panose="020F0502020204030204" pitchFamily="34" charset="0"/>
                <a:ea typeface="Calibri" panose="020F0502020204030204" pitchFamily="34" charset="0"/>
                <a:cs typeface="Times New Roman" panose="02020603050405020304" pitchFamily="18" charset="0"/>
              </a:rPr>
              <a:t>: </a:t>
            </a:r>
            <a:r>
              <a:rPr lang="en-US" sz="1800"/>
              <a:t>In 2023, we witnessed significant milestones in immediate payments. The Clearing House’s RTP network experienced its first day with over 1 million transactions, while the Fed introduced the U.S.’ second immediate payment network with the </a:t>
            </a:r>
            <a:r>
              <a:rPr lang="en-US" sz="1800" err="1"/>
              <a:t>FedNow</a:t>
            </a:r>
            <a:r>
              <a:rPr lang="en-US" sz="1800"/>
              <a:t> Service. </a:t>
            </a:r>
          </a:p>
          <a:p>
            <a:pPr>
              <a:lnSpc>
                <a:spcPct val="107000"/>
              </a:lnSpc>
              <a:spcAft>
                <a:spcPts val="824"/>
              </a:spcAft>
            </a:pPr>
            <a:endParaRPr lang="en-US" sz="1800">
              <a:solidFill>
                <a:srgbClr val="434343"/>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1800">
                <a:solidFill>
                  <a:srgbClr val="434343"/>
                </a:solidFill>
                <a:latin typeface="Arial" panose="020B0604020202020204" pitchFamily="34" charset="0"/>
                <a:ea typeface="Calibri" panose="020F0502020204030204" pitchFamily="34" charset="0"/>
                <a:cs typeface="Times New Roman" panose="02020603050405020304" pitchFamily="18" charset="0"/>
              </a:rPr>
              <a:t>Now, why is this important for your organization? This answer is two-fold.</a:t>
            </a:r>
          </a:p>
          <a:p>
            <a:pPr marL="0" marR="0">
              <a:lnSpc>
                <a:spcPct val="107000"/>
              </a:lnSpc>
              <a:spcBef>
                <a:spcPts val="0"/>
              </a:spcBef>
              <a:spcAft>
                <a:spcPts val="800"/>
              </a:spcAft>
            </a:pPr>
            <a:endParaRPr lang="en-US" sz="1800">
              <a:solidFill>
                <a:srgbClr val="434343"/>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434343"/>
                </a:solidFill>
                <a:effectLst/>
                <a:latin typeface="Arial" panose="020B0604020202020204" pitchFamily="34" charset="0"/>
                <a:ea typeface="Calibri" panose="020F0502020204030204" pitchFamily="34" charset="0"/>
                <a:cs typeface="Times New Roman" panose="02020603050405020304" pitchFamily="18" charset="0"/>
              </a:rPr>
              <a:t>First, it’s no secret that digital payments are becoming more of a standard, especially after the pandemic. In fact, a recent McKinsey survey reported that for the first time more than 9 out of 10 Americans used some form of digital payment in 2023. Thanks to the growing and pretty much commonplace use of digital payments, consumers are seeing what’s possible right now with payments: Payments that are always available, available at the tap of a screen, fast and convenient.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latin typeface="Calibri" panose="020F0502020204030204" pitchFamily="34" charset="0"/>
              <a:ea typeface="Calibri" panose="020F0502020204030204" pitchFamily="34" charset="0"/>
              <a:cs typeface="Arial" panose="020B0604020202020204" pitchFamily="34" charset="0"/>
            </a:endParaRPr>
          </a:p>
          <a:p>
            <a:r>
              <a:rPr lang="en-US">
                <a:latin typeface="Calibri" panose="020F0502020204030204" pitchFamily="34" charset="0"/>
                <a:ea typeface="Calibri" panose="020F0502020204030204" pitchFamily="34" charset="0"/>
                <a:cs typeface="Arial" panose="020B0604020202020204" pitchFamily="34" charset="0"/>
              </a:rPr>
              <a:t>Second, most of the checking and savings accounts in the U.S. are already linked to the RTP network. More than 600 financial institutions are already on the RTP rail and more continue to join each week. Included within those 600+ are all of the major money center banks throughout the US. Given the size and reach of the 600+ financial institutions already on the network, nearly 70% of DDAs have access to the RTP rail. And now, in addition to the RTP network, as of 9/3/24 the </a:t>
            </a:r>
            <a:r>
              <a:rPr lang="en-US" err="1">
                <a:latin typeface="Calibri" panose="020F0502020204030204" pitchFamily="34" charset="0"/>
                <a:ea typeface="Calibri" panose="020F0502020204030204" pitchFamily="34" charset="0"/>
                <a:cs typeface="Arial" panose="020B0604020202020204" pitchFamily="34" charset="0"/>
              </a:rPr>
              <a:t>FedNow</a:t>
            </a:r>
            <a:r>
              <a:rPr lang="en-US">
                <a:latin typeface="Calibri" panose="020F0502020204030204" pitchFamily="34" charset="0"/>
                <a:ea typeface="Calibri" panose="020F0502020204030204" pitchFamily="34" charset="0"/>
                <a:cs typeface="Arial" panose="020B0604020202020204" pitchFamily="34" charset="0"/>
              </a:rPr>
              <a:t> Service already has over 937 FIs participating. This means a majority of consumers now have some access to immediate payments and can at least receive immediate payments. They are seeing what’s possible. For example, folks receiving disbursement payments such as payroll and insurance payouts, to name a few, are receiving these much-needed payments in their accounts sooner. Individuals making transfers between accounts, such as investment accounts, see the money moved immediately instead of over the course of days. </a:t>
            </a:r>
            <a:r>
              <a:rPr lang="en-US" sz="1800">
                <a:solidFill>
                  <a:srgbClr val="434343"/>
                </a:solidFill>
                <a:effectLst/>
                <a:latin typeface="Arial" panose="020B0604020202020204" pitchFamily="34" charset="0"/>
                <a:ea typeface="Calibri" panose="020F0502020204030204" pitchFamily="34" charset="0"/>
                <a:cs typeface="Arial" panose="020B0604020202020204" pitchFamily="34" charset="0"/>
              </a:rPr>
              <a:t>But the benefits aren’t just for the receiver—think of the control over cash management the sender has too! </a:t>
            </a:r>
          </a:p>
          <a:p>
            <a:endParaRPr lang="en-US" sz="1800">
              <a:solidFill>
                <a:srgbClr val="434343"/>
              </a:solidFill>
              <a:effectLst/>
              <a:latin typeface="Arial" panose="020B0604020202020204" pitchFamily="34" charset="0"/>
              <a:ea typeface="Calibri" panose="020F0502020204030204" pitchFamily="34" charset="0"/>
              <a:cs typeface="Arial" panose="020B0604020202020204" pitchFamily="34" charset="0"/>
            </a:endParaRPr>
          </a:p>
          <a:p>
            <a:r>
              <a:rPr lang="en-US" sz="1000">
                <a:latin typeface="Calibri" panose="020F0502020204030204" pitchFamily="34" charset="0"/>
                <a:cs typeface="Arial" panose="020B0604020202020204" pitchFamily="34" charset="0"/>
              </a:rPr>
              <a:t>Because of these and many other benefits, now that institutions are connected, they are using it a</a:t>
            </a:r>
            <a:r>
              <a:rPr lang="en-US" sz="1000"/>
              <a:t>nd this is reflective in the consistent growth on the RTP rail since it went live in 2017. </a:t>
            </a:r>
            <a:endParaRPr lang="en-US"/>
          </a:p>
          <a:p>
            <a:endParaRPr lang="en-US">
              <a:latin typeface="Calibri" panose="020F0502020204030204" pitchFamily="34" charset="0"/>
              <a:ea typeface="Calibri" panose="020F0502020204030204" pitchFamily="34" charset="0"/>
              <a:cs typeface="Arial" panose="020B0604020202020204" pitchFamily="34" charset="0"/>
            </a:endParaRPr>
          </a:p>
          <a:p>
            <a:r>
              <a:rPr lang="en-US"/>
              <a:t>________________________________________</a:t>
            </a:r>
          </a:p>
          <a:p>
            <a:r>
              <a:rPr lang="en-US"/>
              <a:t>Numbers as of 9/30/24</a:t>
            </a:r>
          </a:p>
          <a:p>
            <a:r>
              <a:rPr lang="en-US"/>
              <a:t>RTP- 739 (231 credit unions)</a:t>
            </a:r>
          </a:p>
          <a:p>
            <a:r>
              <a:rPr lang="en-US" err="1"/>
              <a:t>FedNow</a:t>
            </a:r>
            <a:r>
              <a:rPr lang="en-US"/>
              <a:t>- 960 (194 credit unions)</a:t>
            </a:r>
          </a:p>
          <a:p>
            <a:endParaRPr lang="en-US"/>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 2018 ePayResources. All Rights Reserved</a:t>
            </a:r>
          </a:p>
        </p:txBody>
      </p:sp>
      <p:sp>
        <p:nvSpPr>
          <p:cNvPr id="6" name="Slide Number Placeholder 5"/>
          <p:cNvSpPr>
            <a:spLocks noGrp="1"/>
          </p:cNvSpPr>
          <p:nvPr>
            <p:ph type="sldNum" sz="quarter" idx="5"/>
          </p:nvPr>
        </p:nvSpPr>
        <p:spPr/>
        <p:txBody>
          <a:bodyPr/>
          <a:lstStyle/>
          <a:p>
            <a:fld id="{FFC045E2-B572-AD4B-ABDB-95E25110F987}" type="slidenum">
              <a:rPr lang="en-US" smtClean="0"/>
              <a:t>4</a:t>
            </a:fld>
            <a:endParaRPr lang="en-US"/>
          </a:p>
        </p:txBody>
      </p:sp>
    </p:spTree>
    <p:extLst>
      <p:ext uri="{BB962C8B-B14F-4D97-AF65-F5344CB8AC3E}">
        <p14:creationId xmlns:p14="http://schemas.microsoft.com/office/powerpoint/2010/main" val="80780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Melissa: </a:t>
            </a:r>
            <a:r>
              <a:rPr lang="en-US"/>
              <a:t>TCH has reported that the RTP network has averaged over 10% growth every quarter since 2018. In Q4 of 2023, there were 74 million transactions totaling $39 billion in one quarter. And according to TCH if volume continues to rise at this trajectory, transactions on the RTP network will eclipse Same Day ACH this year.  What this means is if your consumers are not already missing out on receiving their money immediately on the RTP rail, they will be soon. And you will be missing out on deposits. </a:t>
            </a:r>
          </a:p>
          <a:p>
            <a:endParaRPr lang="en-US"/>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 2018 ePayResources. All Rights Reserved</a:t>
            </a:r>
          </a:p>
        </p:txBody>
      </p:sp>
      <p:sp>
        <p:nvSpPr>
          <p:cNvPr id="6" name="Slide Number Placeholder 5"/>
          <p:cNvSpPr>
            <a:spLocks noGrp="1"/>
          </p:cNvSpPr>
          <p:nvPr>
            <p:ph type="sldNum" sz="quarter" idx="5"/>
          </p:nvPr>
        </p:nvSpPr>
        <p:spPr/>
        <p:txBody>
          <a:bodyPr/>
          <a:lstStyle/>
          <a:p>
            <a:fld id="{FFC045E2-B572-AD4B-ABDB-95E25110F987}" type="slidenum">
              <a:rPr lang="en-US" smtClean="0"/>
              <a:t>5</a:t>
            </a:fld>
            <a:endParaRPr lang="en-US"/>
          </a:p>
        </p:txBody>
      </p:sp>
    </p:spTree>
    <p:extLst>
      <p:ext uri="{BB962C8B-B14F-4D97-AF65-F5344CB8AC3E}">
        <p14:creationId xmlns:p14="http://schemas.microsoft.com/office/powerpoint/2010/main" val="136838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panose="020B0604030504040204" pitchFamily="34" charset="0"/>
                <a:ea typeface="Tahoma" panose="020B0604030504040204" pitchFamily="34" charset="0"/>
                <a:cs typeface="Tahoma" panose="020B0604030504040204" pitchFamily="34" charset="0"/>
              </a:rPr>
              <a:t>Melissa: </a:t>
            </a:r>
            <a:r>
              <a:rPr lang="en-US">
                <a:latin typeface="Tahoma" panose="020B0604030504040204" pitchFamily="34" charset="0"/>
                <a:ea typeface="Tahoma" panose="020B0604030504040204" pitchFamily="34" charset="0"/>
                <a:cs typeface="Tahoma" panose="020B0604030504040204" pitchFamily="34" charset="0"/>
              </a:rPr>
              <a:t>So, how are real-time payments currently being used in the industry? Well, the 2024 Cornerstone Advisors “What’s Going on in Banking” survey found that business-to-business payments and payroll were the most-frequently cited use cases by banks. Among credit unions account-to-account transfers, and last-minute consumer payments were the most-frequently mentioned uses cases.</a:t>
            </a:r>
          </a:p>
          <a:p>
            <a:endParaRPr lang="en-US">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24"/>
              </a:spcAft>
            </a:pPr>
            <a:r>
              <a:rPr lang="en-US" sz="1900" kern="100">
                <a:latin typeface="Calibri" panose="020F0502020204030204" pitchFamily="34" charset="0"/>
                <a:ea typeface="Calibri" panose="020F0502020204030204" pitchFamily="34" charset="0"/>
                <a:cs typeface="Times New Roman" panose="02020603050405020304" pitchFamily="18" charset="0"/>
              </a:rPr>
              <a:t>So, this gives us a high-level idea of how immediate payments can and are being used today. But let’s delve deeper into specific real-world applications of immediate payments. </a:t>
            </a:r>
          </a:p>
          <a:p>
            <a:pPr>
              <a:lnSpc>
                <a:spcPct val="107000"/>
              </a:lnSpc>
              <a:spcAft>
                <a:spcPts val="824"/>
              </a:spcAft>
            </a:pPr>
            <a:endParaRPr lang="en-US" sz="1900"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1900" b="1" kern="100">
                <a:latin typeface="Calibri" panose="020F0502020204030204" pitchFamily="34" charset="0"/>
                <a:ea typeface="Calibri" panose="020F0502020204030204" pitchFamily="34" charset="0"/>
                <a:cs typeface="Times New Roman" panose="02020603050405020304" pitchFamily="18" charset="0"/>
              </a:rPr>
              <a:t>Kathy and Dean- do any of these numbers shock you from your perspective at your credit unions?</a:t>
            </a:r>
          </a:p>
        </p:txBody>
      </p:sp>
      <p:sp>
        <p:nvSpPr>
          <p:cNvPr id="4" name="Slide Number Placeholder 3"/>
          <p:cNvSpPr>
            <a:spLocks noGrp="1"/>
          </p:cNvSpPr>
          <p:nvPr>
            <p:ph type="sldNum" sz="quarter" idx="5"/>
          </p:nvPr>
        </p:nvSpPr>
        <p:spPr/>
        <p:txBody>
          <a:bodyPr/>
          <a:lstStyle/>
          <a:p>
            <a:pPr defTabSz="942289">
              <a:defRPr/>
            </a:pPr>
            <a:fld id="{1EDFB19E-FE67-4045-999C-3C4EF91B700B}" type="slidenum">
              <a:rPr lang="en-US">
                <a:solidFill>
                  <a:prstClr val="black"/>
                </a:solidFill>
                <a:latin typeface="Calibri" panose="020F0502020204030204"/>
              </a:rPr>
              <a:pPr defTabSz="94228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401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7000"/>
              </a:lnSpc>
              <a:spcBef>
                <a:spcPts val="0"/>
              </a:spcBef>
              <a:spcAft>
                <a:spcPts val="854"/>
              </a:spcAft>
              <a:buClrTx/>
              <a:buSzTx/>
              <a:buFontTx/>
              <a:buNone/>
              <a:tabLst/>
              <a:defRPr/>
            </a:pPr>
            <a:r>
              <a:rPr lang="en-US" sz="2000" b="1">
                <a:latin typeface="Calibri" panose="020F0502020204030204" pitchFamily="34" charset="0"/>
                <a:ea typeface="Calibri" panose="020F0502020204030204" pitchFamily="34" charset="0"/>
                <a:cs typeface="Times New Roman" panose="02020603050405020304" pitchFamily="18" charset="0"/>
              </a:rPr>
              <a:t>Melissa: </a:t>
            </a:r>
            <a:r>
              <a:rPr lang="en-US" sz="3600">
                <a:latin typeface="Calibri" panose="020F0502020204030204" pitchFamily="34" charset="0"/>
                <a:ea typeface="Calibri" panose="020F0502020204030204" pitchFamily="34" charset="0"/>
                <a:cs typeface="Times New Roman" panose="02020603050405020304" pitchFamily="18" charset="0"/>
              </a:rPr>
              <a:t>Examining some of our recent data from the credit unions we serve on the networks, we see a variety of senders driving volume and getting people their money in new and immediate ways. </a:t>
            </a:r>
            <a:r>
              <a:rPr lang="en-US" sz="2000">
                <a:latin typeface="Calibri" panose="020F0502020204030204" pitchFamily="34" charset="0"/>
                <a:ea typeface="Calibri" panose="020F0502020204030204" pitchFamily="34" charset="0"/>
                <a:cs typeface="Calibri" panose="020F0502020204030204" pitchFamily="34" charset="0"/>
              </a:rPr>
              <a:t>The top sender we see is Square. </a:t>
            </a:r>
            <a:r>
              <a:rPr lang="en-US" sz="2000"/>
              <a:t>Square provides businesses with point-of-sale technology that it combines with a PayPal-like wallet experience for their clients. </a:t>
            </a:r>
            <a:r>
              <a:rPr lang="en-US" sz="2000">
                <a:latin typeface="Calibri" panose="020F0502020204030204" pitchFamily="34" charset="0"/>
                <a:ea typeface="Calibri" panose="020F0502020204030204" pitchFamily="34" charset="0"/>
                <a:cs typeface="Calibri" panose="020F0502020204030204" pitchFamily="34" charset="0"/>
              </a:rPr>
              <a:t>After Square we see Venmo. Then we have </a:t>
            </a:r>
            <a:r>
              <a:rPr lang="en-US" sz="2000" err="1">
                <a:latin typeface="Calibri" panose="020F0502020204030204" pitchFamily="34" charset="0"/>
                <a:ea typeface="Calibri" panose="020F0502020204030204" pitchFamily="34" charset="0"/>
                <a:cs typeface="Calibri" panose="020F0502020204030204" pitchFamily="34" charset="0"/>
              </a:rPr>
              <a:t>DailyPay</a:t>
            </a:r>
            <a:r>
              <a:rPr lang="en-US" sz="2000">
                <a:latin typeface="Calibri" panose="020F0502020204030204" pitchFamily="34" charset="0"/>
                <a:ea typeface="Calibri" panose="020F0502020204030204" pitchFamily="34" charset="0"/>
                <a:cs typeface="Calibri" panose="020F0502020204030204" pitchFamily="34" charset="0"/>
              </a:rPr>
              <a:t>. </a:t>
            </a:r>
            <a:r>
              <a:rPr lang="en-US" sz="2000"/>
              <a:t>We all know the dangers of Payday lenders and the vicious cycle of predatory lending that comes with it. In an effort to help consumers avoid the pitfalls of those companies, several companies are providing earned-wage access technology that allows employees to cover the gaps between paydays by accessing the money they have accrued during the pay cycle. </a:t>
            </a:r>
            <a:r>
              <a:rPr lang="en-US" sz="2000" err="1"/>
              <a:t>DailyPay</a:t>
            </a:r>
            <a:r>
              <a:rPr lang="en-US" sz="2000"/>
              <a:t> through PNC, and </a:t>
            </a:r>
            <a:r>
              <a:rPr lang="en-US" sz="2000" err="1"/>
              <a:t>Payactiv</a:t>
            </a:r>
            <a:r>
              <a:rPr lang="en-US" sz="2000"/>
              <a:t> through U.S. Bank are already doing this. For companies that still offer the traditional weekly or biweekly payday, these platforms are providing hourly employees with instant access to their earned wages whenever they need it, regardless of time of day or day of the week. </a:t>
            </a:r>
          </a:p>
          <a:p>
            <a:pPr defTabSz="942289">
              <a:lnSpc>
                <a:spcPct val="107000"/>
              </a:lnSpc>
              <a:spcAft>
                <a:spcPts val="854"/>
              </a:spcAft>
              <a:defRPr/>
            </a:pPr>
            <a:endParaRPr lang="en-US" sz="2000">
              <a:latin typeface="Calibri" panose="020F0502020204030204" pitchFamily="34" charset="0"/>
              <a:ea typeface="Calibri" panose="020F0502020204030204" pitchFamily="34" charset="0"/>
              <a:cs typeface="Calibri" panose="020F0502020204030204" pitchFamily="34" charset="0"/>
            </a:endParaRPr>
          </a:p>
          <a:p>
            <a:r>
              <a:rPr lang="en-US" sz="1900" b="1">
                <a:solidFill>
                  <a:srgbClr val="000000"/>
                </a:solidFill>
                <a:highlight>
                  <a:srgbClr val="FFFF00"/>
                </a:highlight>
                <a:latin typeface="Calibri" panose="020F0502020204030204" pitchFamily="34" charset="0"/>
                <a:ea typeface="Calibri" panose="020F0502020204030204" pitchFamily="34" charset="0"/>
              </a:rPr>
              <a:t>Kathy and Dean-- what are you seeing  at your credit unions anything different than what’s listed here?</a:t>
            </a:r>
          </a:p>
          <a:p>
            <a:r>
              <a:rPr lang="en-US" sz="1900" b="1">
                <a:solidFill>
                  <a:srgbClr val="000000"/>
                </a:solidFill>
                <a:highlight>
                  <a:srgbClr val="FFFF00"/>
                </a:highlight>
                <a:latin typeface="Calibri" panose="020F0502020204030204" pitchFamily="34" charset="0"/>
                <a:ea typeface="Calibri" panose="020F0502020204030204" pitchFamily="34" charset="0"/>
              </a:rPr>
              <a:t>Any members coming asking you for it??</a:t>
            </a:r>
          </a:p>
          <a:p>
            <a:endParaRPr lang="en-US" sz="1900" b="1">
              <a:solidFill>
                <a:srgbClr val="000000"/>
              </a:solidFill>
              <a:highlight>
                <a:srgbClr val="FFFF00"/>
              </a:highlight>
              <a:latin typeface="Calibri" panose="020F0502020204030204" pitchFamily="34" charset="0"/>
              <a:ea typeface="Calibri" panose="020F0502020204030204" pitchFamily="34" charset="0"/>
            </a:endParaRPr>
          </a:p>
          <a:p>
            <a:endParaRPr lang="en-US" sz="1900" b="1">
              <a:solidFill>
                <a:srgbClr val="000000"/>
              </a:solidFill>
              <a:highlight>
                <a:srgbClr val="FFFF00"/>
              </a:highlight>
              <a:latin typeface="Calibri" panose="020F0502020204030204" pitchFamily="34" charset="0"/>
              <a:ea typeface="Calibri" panose="020F0502020204030204" pitchFamily="34" charset="0"/>
            </a:endParaRPr>
          </a:p>
          <a:p>
            <a:r>
              <a:rPr lang="en-US"/>
              <a:t>And speaking of volume during the week, here are some volume stats from the credit unions we serve on the RTP network. As you can see, Friday sees the most amount of volume. But the rest of the week sees significant volume too- even Saturday and Sunday have payments coming in.</a:t>
            </a:r>
          </a:p>
        </p:txBody>
      </p:sp>
      <p:sp>
        <p:nvSpPr>
          <p:cNvPr id="4" name="Slide Number Placeholder 3"/>
          <p:cNvSpPr>
            <a:spLocks noGrp="1"/>
          </p:cNvSpPr>
          <p:nvPr>
            <p:ph type="sldNum" sz="quarter" idx="5"/>
          </p:nvPr>
        </p:nvSpPr>
        <p:spPr/>
        <p:txBody>
          <a:bodyPr/>
          <a:lstStyle/>
          <a:p>
            <a:pPr defTabSz="942289">
              <a:defRPr/>
            </a:pPr>
            <a:fld id="{1EDFB19E-FE67-4045-999C-3C4EF91B700B}" type="slidenum">
              <a:rPr lang="en-US">
                <a:solidFill>
                  <a:prstClr val="black"/>
                </a:solidFill>
                <a:latin typeface="Calibri" panose="020F0502020204030204"/>
              </a:rPr>
              <a:pPr defTabSz="94228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63975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Calibri" panose="020F0502020204030204" pitchFamily="34" charset="0"/>
                <a:ea typeface="Calibri" panose="020F0502020204030204" pitchFamily="34" charset="0"/>
                <a:cs typeface="Times New Roman" panose="02020603050405020304" pitchFamily="18" charset="0"/>
              </a:rPr>
              <a:t>Melissa: </a:t>
            </a:r>
            <a:r>
              <a:rPr lang="en-US"/>
              <a:t>And to get a little more granular here are the dollars by time of day. Payments are truly coming in around the clock. As you can see 57% of these payments are coming in after hours which we are identifying as between 5:00 p.m. and 7:00 a.m. ET.</a:t>
            </a:r>
          </a:p>
          <a:p>
            <a:endParaRPr lang="en-US"/>
          </a:p>
          <a:p>
            <a:r>
              <a:rPr lang="en-US" b="1"/>
              <a:t>Kathy and Dean….thoughts on time of day, are you seeing the same?</a:t>
            </a:r>
          </a:p>
        </p:txBody>
      </p:sp>
      <p:sp>
        <p:nvSpPr>
          <p:cNvPr id="4" name="Slide Number Placeholder 3"/>
          <p:cNvSpPr>
            <a:spLocks noGrp="1"/>
          </p:cNvSpPr>
          <p:nvPr>
            <p:ph type="sldNum" sz="quarter" idx="5"/>
          </p:nvPr>
        </p:nvSpPr>
        <p:spPr/>
        <p:txBody>
          <a:bodyPr/>
          <a:lstStyle/>
          <a:p>
            <a:pPr defTabSz="942289">
              <a:defRPr/>
            </a:pPr>
            <a:fld id="{1EDFB19E-FE67-4045-999C-3C4EF91B700B}"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9120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latin typeface="Calibri" panose="020F0502020204030204" pitchFamily="34" charset="0"/>
                <a:ea typeface="Calibri" panose="020F0502020204030204" pitchFamily="34" charset="0"/>
                <a:cs typeface="Times New Roman" panose="02020603050405020304" pitchFamily="18" charset="0"/>
              </a:rPr>
              <a:t>Melissa: </a:t>
            </a:r>
            <a:r>
              <a:rPr lang="en-US" sz="1900">
                <a:latin typeface="Calibri" panose="020F0502020204030204" pitchFamily="34" charset="0"/>
                <a:ea typeface="Calibri" panose="020F0502020204030204" pitchFamily="34" charset="0"/>
                <a:cs typeface="Arial" panose="020B0604020202020204" pitchFamily="34" charset="0"/>
              </a:rPr>
              <a:t>We’ve seen that volume is rising and that immediate payments are being used in a myriad of ways, but what does institution adoption look like? Well, since the launch of The Clearing House’s RTP rail, adoption of RTP has been growing, mainly driven by the large banks. And as this study from Cornerstone illustrates, almost 20% of banks and 15% of credit unions have already adopted RTP. By the end of this year half of the banks and credit unions in the U.S. will be connected to the RTP network. And then you can see about 30% of banks and credit unions have RTP on their road map for next year or later.</a:t>
            </a:r>
          </a:p>
          <a:p>
            <a:endParaRPr lang="en-US" sz="1900">
              <a:latin typeface="Calibri" panose="020F0502020204030204" pitchFamily="34" charset="0"/>
              <a:ea typeface="Calibri" panose="020F0502020204030204" pitchFamily="34" charset="0"/>
              <a:cs typeface="Arial" panose="020B0604020202020204" pitchFamily="34" charset="0"/>
            </a:endParaRPr>
          </a:p>
          <a:p>
            <a:endParaRPr lang="en-US" sz="1900">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defTabSz="942289">
              <a:defRPr/>
            </a:pPr>
            <a:fld id="{1EDFB19E-FE67-4045-999C-3C4EF91B700B}" type="slidenum">
              <a:rPr lang="en-US">
                <a:solidFill>
                  <a:prstClr val="black"/>
                </a:solidFill>
                <a:latin typeface="Calibri" panose="020F0502020204030204"/>
              </a:rPr>
              <a:pPr defTabSz="94228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193919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6.svg"/><Relationship Id="rId11" Type="http://schemas.openxmlformats.org/officeDocument/2006/relationships/image" Target="../media/image7.jpe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2.svg"/><Relationship Id="rId9"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1.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4.svg"/><Relationship Id="rId2" Type="http://schemas.openxmlformats.org/officeDocument/2006/relationships/image" Target="../media/image43.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Master" Target="../slideMasters/slideMaster3.xml"/><Relationship Id="rId6" Type="http://schemas.openxmlformats.org/officeDocument/2006/relationships/image" Target="../media/image26.svg"/><Relationship Id="rId11" Type="http://schemas.openxmlformats.org/officeDocument/2006/relationships/image" Target="../media/image7.jpe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2.svg"/><Relationship Id="rId9"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1321870" y="4759693"/>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1321870" y="5829221"/>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large, plane, table, blue&#10;&#10;Description automatically generated">
            <a:extLst>
              <a:ext uri="{FF2B5EF4-FFF2-40B4-BE49-F238E27FC236}">
                <a16:creationId xmlns:a16="http://schemas.microsoft.com/office/drawing/2014/main" id="{A1BE6A03-D024-4315-8769-30679A6A32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214997"/>
            <a:ext cx="11727465" cy="4068709"/>
          </a:xfrm>
          <a:prstGeom prst="rect">
            <a:avLst/>
          </a:prstGeom>
        </p:spPr>
      </p:pic>
      <p:cxnSp>
        <p:nvCxnSpPr>
          <p:cNvPr id="8" name="Straight Connector 7">
            <a:extLst>
              <a:ext uri="{FF2B5EF4-FFF2-40B4-BE49-F238E27FC236}">
                <a16:creationId xmlns:a16="http://schemas.microsoft.com/office/drawing/2014/main" id="{D501CDE9-521C-42CE-A0CF-502D4524A9BD}"/>
              </a:ext>
            </a:extLst>
          </p:cNvPr>
          <p:cNvCxnSpPr>
            <a:cxnSpLocks/>
          </p:cNvCxnSpPr>
          <p:nvPr userDrawn="1"/>
        </p:nvCxnSpPr>
        <p:spPr>
          <a:xfrm flipV="1">
            <a:off x="1000716" y="4697347"/>
            <a:ext cx="0" cy="1607755"/>
          </a:xfrm>
          <a:prstGeom prst="line">
            <a:avLst/>
          </a:prstGeom>
          <a:ln w="2857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5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 and Content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7CD3E8-AB30-43F4-953B-8BF86A13E4BF}"/>
              </a:ext>
            </a:extLst>
          </p:cNvPr>
          <p:cNvSpPr>
            <a:spLocks noGrp="1"/>
          </p:cNvSpPr>
          <p:nvPr>
            <p:ph type="body" idx="1"/>
          </p:nvPr>
        </p:nvSpPr>
        <p:spPr>
          <a:xfrm>
            <a:off x="83978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11" name="Text Placeholder 2">
            <a:extLst>
              <a:ext uri="{FF2B5EF4-FFF2-40B4-BE49-F238E27FC236}">
                <a16:creationId xmlns:a16="http://schemas.microsoft.com/office/drawing/2014/main" id="{766C66C3-933C-4195-835D-ECB425539B3D}"/>
              </a:ext>
            </a:extLst>
          </p:cNvPr>
          <p:cNvSpPr>
            <a:spLocks noGrp="1"/>
          </p:cNvSpPr>
          <p:nvPr>
            <p:ph type="body" idx="13"/>
          </p:nvPr>
        </p:nvSpPr>
        <p:spPr>
          <a:xfrm>
            <a:off x="441086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2" name="Content Placeholder 3">
            <a:extLst>
              <a:ext uri="{FF2B5EF4-FFF2-40B4-BE49-F238E27FC236}">
                <a16:creationId xmlns:a16="http://schemas.microsoft.com/office/drawing/2014/main" id="{52C6D055-2B31-4B3C-A386-9E7B2802B8F1}"/>
              </a:ext>
            </a:extLst>
          </p:cNvPr>
          <p:cNvSpPr>
            <a:spLocks noGrp="1"/>
          </p:cNvSpPr>
          <p:nvPr>
            <p:ph sz="half" idx="14"/>
          </p:nvPr>
        </p:nvSpPr>
        <p:spPr>
          <a:xfrm>
            <a:off x="441086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13" name="Text Placeholder 2">
            <a:extLst>
              <a:ext uri="{FF2B5EF4-FFF2-40B4-BE49-F238E27FC236}">
                <a16:creationId xmlns:a16="http://schemas.microsoft.com/office/drawing/2014/main" id="{DAC492F0-DC7C-4DBF-93D6-40F30FAD82F2}"/>
              </a:ext>
            </a:extLst>
          </p:cNvPr>
          <p:cNvSpPr>
            <a:spLocks noGrp="1"/>
          </p:cNvSpPr>
          <p:nvPr>
            <p:ph type="body" idx="15"/>
          </p:nvPr>
        </p:nvSpPr>
        <p:spPr>
          <a:xfrm>
            <a:off x="798194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4" name="Content Placeholder 3">
            <a:extLst>
              <a:ext uri="{FF2B5EF4-FFF2-40B4-BE49-F238E27FC236}">
                <a16:creationId xmlns:a16="http://schemas.microsoft.com/office/drawing/2014/main" id="{8FC3C33E-3586-406A-AAD7-01481C44B47D}"/>
              </a:ext>
            </a:extLst>
          </p:cNvPr>
          <p:cNvSpPr>
            <a:spLocks noGrp="1"/>
          </p:cNvSpPr>
          <p:nvPr>
            <p:ph sz="half" idx="16"/>
          </p:nvPr>
        </p:nvSpPr>
        <p:spPr>
          <a:xfrm>
            <a:off x="798194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15" name="Picture Placeholder 14">
            <a:extLst>
              <a:ext uri="{FF2B5EF4-FFF2-40B4-BE49-F238E27FC236}">
                <a16:creationId xmlns:a16="http://schemas.microsoft.com/office/drawing/2014/main" id="{AEF30A29-427B-4B89-A4CB-55EEFC3A8B9F}"/>
              </a:ext>
            </a:extLst>
          </p:cNvPr>
          <p:cNvSpPr>
            <a:spLocks noGrp="1"/>
          </p:cNvSpPr>
          <p:nvPr>
            <p:ph type="pic" sz="quarter" idx="17"/>
          </p:nvPr>
        </p:nvSpPr>
        <p:spPr>
          <a:xfrm>
            <a:off x="839788" y="546100"/>
            <a:ext cx="3370262" cy="1993900"/>
          </a:xfrm>
        </p:spPr>
        <p:txBody>
          <a:bodyPr/>
          <a:lstStyle/>
          <a:p>
            <a:endParaRPr lang="en-US"/>
          </a:p>
        </p:txBody>
      </p:sp>
      <p:sp>
        <p:nvSpPr>
          <p:cNvPr id="16" name="Picture Placeholder 14">
            <a:extLst>
              <a:ext uri="{FF2B5EF4-FFF2-40B4-BE49-F238E27FC236}">
                <a16:creationId xmlns:a16="http://schemas.microsoft.com/office/drawing/2014/main" id="{E9A691A5-35C1-4D0F-9918-579B8BDC49C2}"/>
              </a:ext>
            </a:extLst>
          </p:cNvPr>
          <p:cNvSpPr>
            <a:spLocks noGrp="1"/>
          </p:cNvSpPr>
          <p:nvPr>
            <p:ph type="pic" sz="quarter" idx="18"/>
          </p:nvPr>
        </p:nvSpPr>
        <p:spPr>
          <a:xfrm>
            <a:off x="4410869" y="546100"/>
            <a:ext cx="3370262" cy="1993900"/>
          </a:xfrm>
        </p:spPr>
        <p:txBody>
          <a:bodyPr/>
          <a:lstStyle/>
          <a:p>
            <a:endParaRPr lang="en-US"/>
          </a:p>
        </p:txBody>
      </p:sp>
      <p:sp>
        <p:nvSpPr>
          <p:cNvPr id="17" name="Picture Placeholder 14">
            <a:extLst>
              <a:ext uri="{FF2B5EF4-FFF2-40B4-BE49-F238E27FC236}">
                <a16:creationId xmlns:a16="http://schemas.microsoft.com/office/drawing/2014/main" id="{2589657E-A828-4C48-8EA0-F52822A24489}"/>
              </a:ext>
            </a:extLst>
          </p:cNvPr>
          <p:cNvSpPr>
            <a:spLocks noGrp="1"/>
          </p:cNvSpPr>
          <p:nvPr>
            <p:ph type="pic" sz="quarter" idx="19"/>
          </p:nvPr>
        </p:nvSpPr>
        <p:spPr>
          <a:xfrm>
            <a:off x="7981949" y="546100"/>
            <a:ext cx="3370262" cy="1993900"/>
          </a:xfrm>
        </p:spPr>
        <p:txBody>
          <a:bodyPr/>
          <a:lstStyle/>
          <a:p>
            <a:endParaRPr lang="en-US"/>
          </a:p>
        </p:txBody>
      </p:sp>
    </p:spTree>
    <p:extLst>
      <p:ext uri="{BB962C8B-B14F-4D97-AF65-F5344CB8AC3E}">
        <p14:creationId xmlns:p14="http://schemas.microsoft.com/office/powerpoint/2010/main" val="188493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Conten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8A02-51C2-4BD3-A35C-FAAD98402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8"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0" indent="0">
              <a:buFont typeface="Arial" panose="020B0604020202020204" pitchFamily="34" charset="0"/>
              <a:buNone/>
              <a:defRPr sz="2400"/>
            </a:lvl2pPr>
            <a:lvl3pPr marL="0" indent="0">
              <a:buFont typeface="Arial" panose="020B0604020202020204" pitchFamily="34" charset="0"/>
              <a:buNone/>
              <a:defRPr sz="2400"/>
            </a:lvl3pPr>
            <a:lvl4pPr marL="0" indent="0">
              <a:buFont typeface="Arial" panose="020B0604020202020204" pitchFamily="34" charset="0"/>
              <a:buNone/>
              <a:defRPr sz="2400"/>
            </a:lvl4pPr>
            <a:lvl5pPr marL="0" indent="0">
              <a:buFont typeface="Arial" panose="020B0604020202020204" pitchFamily="34" charset="0"/>
              <a:buNone/>
              <a:defRPr sz="2400"/>
            </a:lvl5pPr>
          </a:lstStyle>
          <a:p>
            <a:pPr lvl="0"/>
            <a:r>
              <a:rPr lang="en-US"/>
              <a:t>Click to edit Master text styles</a:t>
            </a:r>
          </a:p>
        </p:txBody>
      </p:sp>
      <p:sp>
        <p:nvSpPr>
          <p:cNvPr id="6" name="Content Placeholder 5">
            <a:extLst>
              <a:ext uri="{FF2B5EF4-FFF2-40B4-BE49-F238E27FC236}">
                <a16:creationId xmlns:a16="http://schemas.microsoft.com/office/drawing/2014/main" id="{A7443D5E-C68B-4DDA-A28A-725889F556D1}"/>
              </a:ext>
            </a:extLst>
          </p:cNvPr>
          <p:cNvSpPr>
            <a:spLocks noGrp="1"/>
          </p:cNvSpPr>
          <p:nvPr>
            <p:ph sz="quarter" idx="4"/>
          </p:nvPr>
        </p:nvSpPr>
        <p:spPr>
          <a:xfrm>
            <a:off x="4450520"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D7C4CE29-C09D-4D20-BC05-8315A4DD7DA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14D8F1D6-7B1C-49ED-8214-19D24531CE5E}"/>
              </a:ext>
            </a:extLst>
          </p:cNvPr>
          <p:cNvSpPr>
            <a:spLocks noGrp="1"/>
          </p:cNvSpPr>
          <p:nvPr>
            <p:ph sz="quarter" idx="13"/>
          </p:nvPr>
        </p:nvSpPr>
        <p:spPr>
          <a:xfrm>
            <a:off x="8061252"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7" name="Rectangle 6">
            <a:extLst>
              <a:ext uri="{FF2B5EF4-FFF2-40B4-BE49-F238E27FC236}">
                <a16:creationId xmlns:a16="http://schemas.microsoft.com/office/drawing/2014/main" id="{E39ED046-5A0B-4703-BC5C-A09CB1C2559F}"/>
              </a:ext>
            </a:extLst>
          </p:cNvPr>
          <p:cNvSpPr/>
          <p:nvPr userDrawn="1"/>
        </p:nvSpPr>
        <p:spPr>
          <a:xfrm>
            <a:off x="839788"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E9267-DB83-41B5-A1C2-DF4693C80DED}"/>
              </a:ext>
            </a:extLst>
          </p:cNvPr>
          <p:cNvSpPr/>
          <p:nvPr userDrawn="1"/>
        </p:nvSpPr>
        <p:spPr>
          <a:xfrm>
            <a:off x="4450519"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ECA5F4-3D91-4CD2-802E-329B49CABC7C}"/>
              </a:ext>
            </a:extLst>
          </p:cNvPr>
          <p:cNvSpPr/>
          <p:nvPr userDrawn="1"/>
        </p:nvSpPr>
        <p:spPr>
          <a:xfrm>
            <a:off x="8061250"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30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7B22-0400-4B08-82B2-37524285272F}"/>
              </a:ext>
            </a:extLst>
          </p:cNvPr>
          <p:cNvSpPr>
            <a:spLocks noGrp="1"/>
          </p:cNvSpPr>
          <p:nvPr>
            <p:ph type="title"/>
          </p:nvPr>
        </p:nvSpPr>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409FDAC6-5592-4A24-8731-C2758A6321E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87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pic>
        <p:nvPicPr>
          <p:cNvPr id="7" name="Picture 6" descr="A picture containing sitting, window, water, brick&#10;&#10;Description automatically generated">
            <a:extLst>
              <a:ext uri="{FF2B5EF4-FFF2-40B4-BE49-F238E27FC236}">
                <a16:creationId xmlns:a16="http://schemas.microsoft.com/office/drawing/2014/main" id="{DFCC9F36-2E9D-4FE2-B089-1AF5B318B9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357973" cy="6858000"/>
          </a:xfrm>
          <a:prstGeom prst="rect">
            <a:avLst/>
          </a:prstGeom>
        </p:spPr>
      </p:pic>
      <p:cxnSp>
        <p:nvCxnSpPr>
          <p:cNvPr id="8" name="Straight Connector 7">
            <a:extLst>
              <a:ext uri="{FF2B5EF4-FFF2-40B4-BE49-F238E27FC236}">
                <a16:creationId xmlns:a16="http://schemas.microsoft.com/office/drawing/2014/main" id="{5BD64F13-82E0-4706-B468-39540DC158F2}"/>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6E8F8F3-D384-42F6-8124-897FA1D0258F}"/>
              </a:ext>
            </a:extLst>
          </p:cNvPr>
          <p:cNvSpPr>
            <a:spLocks noGrp="1"/>
          </p:cNvSpPr>
          <p:nvPr>
            <p:ph type="title"/>
          </p:nvPr>
        </p:nvSpPr>
        <p:spPr>
          <a:xfrm>
            <a:off x="838200" y="666749"/>
            <a:ext cx="4191000" cy="5448277"/>
          </a:xfrm>
        </p:spPr>
        <p:txBody>
          <a:bodyPr anchor="t" anchorCtr="0">
            <a:normAutofit/>
          </a:bodyPr>
          <a:lstStyle>
            <a:lvl1pPr>
              <a:defRPr sz="4800">
                <a:solidFill>
                  <a:schemeClr val="bg1"/>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AEE8426A-A3C6-4B15-A67B-F02824C6D0F4}"/>
              </a:ext>
            </a:extLst>
          </p:cNvPr>
          <p:cNvSpPr>
            <a:spLocks noGrp="1"/>
          </p:cNvSpPr>
          <p:nvPr>
            <p:ph idx="1"/>
          </p:nvPr>
        </p:nvSpPr>
        <p:spPr>
          <a:xfrm>
            <a:off x="5664199" y="666749"/>
            <a:ext cx="5689599" cy="5510213"/>
          </a:xfrm>
        </p:spPr>
        <p:txBody>
          <a:bodyPr>
            <a:normAutofit/>
          </a:bodyPr>
          <a:lstStyle>
            <a:lvl1pPr marL="457200" indent="-457200">
              <a:buFontTx/>
              <a:buBlip>
                <a:blip r:embed="rId3"/>
              </a:buBlip>
              <a:defRPr sz="2400"/>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057400" indent="-2286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2606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over 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2989A1-6B2F-4538-BDC8-C2565B188507}"/>
              </a:ext>
            </a:extLst>
          </p:cNvPr>
          <p:cNvSpPr>
            <a:spLocks noGrp="1"/>
          </p:cNvSpPr>
          <p:nvPr>
            <p:ph type="pic" sz="quarter" idx="13"/>
          </p:nvPr>
        </p:nvSpPr>
        <p:spPr>
          <a:xfrm>
            <a:off x="0" y="0"/>
            <a:ext cx="5353050" cy="6858000"/>
          </a:xfrm>
        </p:spPr>
        <p:txBody>
          <a:bodyPr/>
          <a:lstStyle/>
          <a:p>
            <a:endParaRPr lang="en-US"/>
          </a:p>
        </p:txBody>
      </p:sp>
      <p:cxnSp>
        <p:nvCxnSpPr>
          <p:cNvPr id="8" name="Straight Connector 7">
            <a:extLst>
              <a:ext uri="{FF2B5EF4-FFF2-40B4-BE49-F238E27FC236}">
                <a16:creationId xmlns:a16="http://schemas.microsoft.com/office/drawing/2014/main" id="{5BD64F13-82E0-4706-B468-39540DC158F2}"/>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6E8F8F3-D384-42F6-8124-897FA1D0258F}"/>
              </a:ext>
            </a:extLst>
          </p:cNvPr>
          <p:cNvSpPr>
            <a:spLocks noGrp="1"/>
          </p:cNvSpPr>
          <p:nvPr>
            <p:ph type="title"/>
          </p:nvPr>
        </p:nvSpPr>
        <p:spPr>
          <a:xfrm>
            <a:off x="838200" y="666749"/>
            <a:ext cx="4191000" cy="5448277"/>
          </a:xfrm>
        </p:spPr>
        <p:txBody>
          <a:bodyPr anchor="t" anchorCtr="0">
            <a:normAutofit/>
          </a:bodyPr>
          <a:lstStyle>
            <a:lvl1pPr>
              <a:defRPr sz="4800">
                <a:solidFill>
                  <a:schemeClr val="accent6">
                    <a:lumMod val="75000"/>
                  </a:schemeClr>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AEE8426A-A3C6-4B15-A67B-F02824C6D0F4}"/>
              </a:ext>
            </a:extLst>
          </p:cNvPr>
          <p:cNvSpPr>
            <a:spLocks noGrp="1"/>
          </p:cNvSpPr>
          <p:nvPr>
            <p:ph idx="1"/>
          </p:nvPr>
        </p:nvSpPr>
        <p:spPr>
          <a:xfrm>
            <a:off x="5664199" y="666749"/>
            <a:ext cx="5689599" cy="55102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56518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8AA0F-9447-4E22-A6B2-597D81DFE484}"/>
              </a:ext>
            </a:extLst>
          </p:cNvPr>
          <p:cNvSpPr/>
          <p:nvPr userDrawn="1"/>
        </p:nvSpPr>
        <p:spPr>
          <a:xfrm>
            <a:off x="8874471" y="1890438"/>
            <a:ext cx="3317529" cy="3606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itting, window, water, brick&#10;&#10;Description automatically generated">
            <a:extLst>
              <a:ext uri="{FF2B5EF4-FFF2-40B4-BE49-F238E27FC236}">
                <a16:creationId xmlns:a16="http://schemas.microsoft.com/office/drawing/2014/main" id="{398EF8CC-3E96-4AF9-8A81-4AD7AA5FDA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1890436"/>
          </a:xfrm>
          <a:prstGeom prst="rect">
            <a:avLst/>
          </a:prstGeom>
        </p:spPr>
      </p:pic>
      <p:pic>
        <p:nvPicPr>
          <p:cNvPr id="9" name="Graphic 8">
            <a:extLst>
              <a:ext uri="{FF2B5EF4-FFF2-40B4-BE49-F238E27FC236}">
                <a16:creationId xmlns:a16="http://schemas.microsoft.com/office/drawing/2014/main" id="{F8111AD8-A478-45BD-ADB5-052517F017FB}"/>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3018" t="28117" r="46099" b="43740"/>
          <a:stretch/>
        </p:blipFill>
        <p:spPr>
          <a:xfrm>
            <a:off x="8874471" y="1534005"/>
            <a:ext cx="3317529" cy="460221"/>
          </a:xfrm>
          <a:prstGeom prst="rect">
            <a:avLst/>
          </a:prstGeom>
        </p:spPr>
      </p:pic>
      <p:sp>
        <p:nvSpPr>
          <p:cNvPr id="14" name="Title 1">
            <a:extLst>
              <a:ext uri="{FF2B5EF4-FFF2-40B4-BE49-F238E27FC236}">
                <a16:creationId xmlns:a16="http://schemas.microsoft.com/office/drawing/2014/main" id="{D718BE08-EF19-4B1E-BEE4-E5E4A32A8D23}"/>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752BA478-6BA4-456D-9E75-DBE58B77FC06}"/>
              </a:ext>
            </a:extLst>
          </p:cNvPr>
          <p:cNvSpPr>
            <a:spLocks noGrp="1"/>
          </p:cNvSpPr>
          <p:nvPr>
            <p:ph idx="1"/>
          </p:nvPr>
        </p:nvSpPr>
        <p:spPr>
          <a:xfrm>
            <a:off x="838200" y="2178049"/>
            <a:ext cx="7620000" cy="3998913"/>
          </a:xfrm>
        </p:spPr>
        <p:txBody>
          <a:bodyPr>
            <a:normAutofit/>
          </a:bodyPr>
          <a:lstStyle>
            <a:lvl1pPr marL="457200" indent="-457200">
              <a:buFontTx/>
              <a:buBlip>
                <a:blip r:embed="rId5"/>
              </a:buBlip>
              <a:defRPr sz="2400"/>
            </a:lvl1pPr>
            <a:lvl2pPr marL="914400" indent="-457200">
              <a:buFontTx/>
              <a:buBlip>
                <a:blip r:embed="rId5"/>
              </a:buBlip>
              <a:defRPr sz="2400"/>
            </a:lvl2pPr>
            <a:lvl3pPr marL="1371600" indent="-457200">
              <a:buFontTx/>
              <a:buBlip>
                <a:blip r:embed="rId5"/>
              </a:buBlip>
              <a:defRPr sz="2400"/>
            </a:lvl3pPr>
            <a:lvl4pPr marL="1828800" indent="-457200">
              <a:buFontTx/>
              <a:buBlip>
                <a:blip r:embed="rId5"/>
              </a:buBlip>
              <a:defRPr sz="2400"/>
            </a:lvl4pPr>
            <a:lvl5pPr marL="2057400" indent="-228600">
              <a:buFontTx/>
              <a:buBlip>
                <a:blip r:embed="rId5"/>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6">
            <a:extLst>
              <a:ext uri="{FF2B5EF4-FFF2-40B4-BE49-F238E27FC236}">
                <a16:creationId xmlns:a16="http://schemas.microsoft.com/office/drawing/2014/main" id="{42F0D91C-A2EE-4E29-BBED-F44291E705AF}"/>
              </a:ext>
            </a:extLst>
          </p:cNvPr>
          <p:cNvSpPr>
            <a:spLocks noGrp="1"/>
          </p:cNvSpPr>
          <p:nvPr>
            <p:ph type="body" sz="quarter" idx="10"/>
          </p:nvPr>
        </p:nvSpPr>
        <p:spPr>
          <a:xfrm>
            <a:off x="9163050" y="2254250"/>
            <a:ext cx="2749550" cy="299085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Tree>
    <p:extLst>
      <p:ext uri="{BB962C8B-B14F-4D97-AF65-F5344CB8AC3E}">
        <p14:creationId xmlns:p14="http://schemas.microsoft.com/office/powerpoint/2010/main" val="85606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8AA0F-9447-4E22-A6B2-597D81DFE484}"/>
              </a:ext>
            </a:extLst>
          </p:cNvPr>
          <p:cNvSpPr/>
          <p:nvPr userDrawn="1"/>
        </p:nvSpPr>
        <p:spPr>
          <a:xfrm>
            <a:off x="8874471" y="0"/>
            <a:ext cx="331752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8111AD8-A478-45BD-ADB5-052517F017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018" t="28117" r="46099" b="43740"/>
          <a:stretch/>
        </p:blipFill>
        <p:spPr>
          <a:xfrm>
            <a:off x="8874471" y="-9045"/>
            <a:ext cx="3317529" cy="460221"/>
          </a:xfrm>
          <a:prstGeom prst="rect">
            <a:avLst/>
          </a:prstGeom>
        </p:spPr>
      </p:pic>
      <p:sp>
        <p:nvSpPr>
          <p:cNvPr id="17" name="Text Placeholder 16">
            <a:extLst>
              <a:ext uri="{FF2B5EF4-FFF2-40B4-BE49-F238E27FC236}">
                <a16:creationId xmlns:a16="http://schemas.microsoft.com/office/drawing/2014/main" id="{42F0D91C-A2EE-4E29-BBED-F44291E705AF}"/>
              </a:ext>
            </a:extLst>
          </p:cNvPr>
          <p:cNvSpPr>
            <a:spLocks noGrp="1"/>
          </p:cNvSpPr>
          <p:nvPr>
            <p:ph type="body" sz="quarter" idx="10"/>
          </p:nvPr>
        </p:nvSpPr>
        <p:spPr>
          <a:xfrm>
            <a:off x="9163050" y="806450"/>
            <a:ext cx="2749550" cy="466090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
        <p:nvSpPr>
          <p:cNvPr id="10" name="Title 1">
            <a:extLst>
              <a:ext uri="{FF2B5EF4-FFF2-40B4-BE49-F238E27FC236}">
                <a16:creationId xmlns:a16="http://schemas.microsoft.com/office/drawing/2014/main" id="{0010E57F-1925-4A02-A143-57430DB39885}"/>
              </a:ext>
            </a:extLst>
          </p:cNvPr>
          <p:cNvSpPr>
            <a:spLocks noGrp="1"/>
          </p:cNvSpPr>
          <p:nvPr>
            <p:ph type="title"/>
          </p:nvPr>
        </p:nvSpPr>
        <p:spPr>
          <a:xfrm>
            <a:off x="838200" y="365125"/>
            <a:ext cx="757555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3ECB73A-59C7-4CB8-B055-EB1F7A5F59C2}"/>
              </a:ext>
            </a:extLst>
          </p:cNvPr>
          <p:cNvSpPr>
            <a:spLocks noGrp="1"/>
          </p:cNvSpPr>
          <p:nvPr>
            <p:ph idx="1"/>
          </p:nvPr>
        </p:nvSpPr>
        <p:spPr>
          <a:xfrm>
            <a:off x="838200" y="1825625"/>
            <a:ext cx="7575550" cy="4351338"/>
          </a:xfrm>
        </p:spPr>
        <p:txBody>
          <a:bodyPr>
            <a:normAutofit/>
          </a:bodyPr>
          <a:lstStyle>
            <a:lvl1pPr marL="457200" indent="-457200">
              <a:buFontTx/>
              <a:buBlip>
                <a:blip r:embed="rId4"/>
              </a:buBlip>
              <a:defRPr sz="2400"/>
            </a:lvl1pPr>
            <a:lvl2pPr marL="914400" indent="-457200">
              <a:buFontTx/>
              <a:buBlip>
                <a:blip r:embed="rId4"/>
              </a:buBlip>
              <a:defRPr sz="2400"/>
            </a:lvl2pPr>
            <a:lvl3pPr marL="1371600" indent="-457200">
              <a:buFontTx/>
              <a:buBlip>
                <a:blip r:embed="rId4"/>
              </a:buBlip>
              <a:defRPr sz="2400"/>
            </a:lvl3pPr>
            <a:lvl4pPr marL="1828800" indent="-457200">
              <a:buFontTx/>
              <a:buBlip>
                <a:blip r:embed="rId4"/>
              </a:buBlip>
              <a:defRPr sz="2400"/>
            </a:lvl4pPr>
            <a:lvl5pPr marL="2057400" indent="-228600">
              <a:buFontTx/>
              <a:buBlip>
                <a:blip r:embed="rId4"/>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274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on Dark Backgrouund">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BDFE4A8-8B76-4D5E-BAE8-F549FD629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6858000"/>
          </a:xfrm>
          <a:prstGeom prst="rect">
            <a:avLst/>
          </a:prstGeom>
        </p:spPr>
      </p:pic>
      <p:cxnSp>
        <p:nvCxnSpPr>
          <p:cNvPr id="6" name="Straight Connector 5">
            <a:extLst>
              <a:ext uri="{FF2B5EF4-FFF2-40B4-BE49-F238E27FC236}">
                <a16:creationId xmlns:a16="http://schemas.microsoft.com/office/drawing/2014/main" id="{396EF2D7-0A2F-4A70-9E00-42A9B1EF5F9D}"/>
              </a:ext>
            </a:extLst>
          </p:cNvPr>
          <p:cNvCxnSpPr>
            <a:cxnSpLocks/>
          </p:cNvCxnSpPr>
          <p:nvPr userDrawn="1"/>
        </p:nvCxnSpPr>
        <p:spPr>
          <a:xfrm>
            <a:off x="-162594" y="986858"/>
            <a:ext cx="686576"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83F3CF7-1891-4144-A554-E95593D97CBC}"/>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13D20311-6961-4F5D-A6DE-9A3A8E42D37B}"/>
              </a:ext>
            </a:extLst>
          </p:cNvPr>
          <p:cNvSpPr>
            <a:spLocks noGrp="1"/>
          </p:cNvSpPr>
          <p:nvPr>
            <p:ph idx="1"/>
          </p:nvPr>
        </p:nvSpPr>
        <p:spPr>
          <a:xfrm>
            <a:off x="838199" y="1854201"/>
            <a:ext cx="10515599" cy="4322762"/>
          </a:xfrm>
        </p:spPr>
        <p:txBody>
          <a:bodyPr>
            <a:normAutofit/>
          </a:bodyPr>
          <a:lstStyle>
            <a:lvl1pPr marL="457200" indent="-457200">
              <a:buFontTx/>
              <a:buBlip>
                <a:blip r:embed="rId3"/>
              </a:buBlip>
              <a:defRPr sz="2400">
                <a:solidFill>
                  <a:schemeClr val="bg1"/>
                </a:solidFill>
              </a:defRPr>
            </a:lvl1pPr>
            <a:lvl2pPr marL="914400" indent="-457200">
              <a:buFontTx/>
              <a:buBlip>
                <a:blip r:embed="rId3"/>
              </a:buBlip>
              <a:defRPr sz="2400">
                <a:solidFill>
                  <a:schemeClr val="bg1"/>
                </a:solidFill>
              </a:defRPr>
            </a:lvl2pPr>
            <a:lvl3pPr marL="1371600" indent="-457200">
              <a:buFontTx/>
              <a:buBlip>
                <a:blip r:embed="rId3"/>
              </a:buBlip>
              <a:defRPr sz="2400">
                <a:solidFill>
                  <a:schemeClr val="bg1"/>
                </a:solidFill>
              </a:defRPr>
            </a:lvl3pPr>
            <a:lvl4pPr marL="1828800" indent="-457200">
              <a:buFontTx/>
              <a:buBlip>
                <a:blip r:embed="rId3"/>
              </a:buBlip>
              <a:defRPr sz="2400">
                <a:solidFill>
                  <a:schemeClr val="bg1"/>
                </a:solidFill>
              </a:defRPr>
            </a:lvl4pPr>
            <a:lvl5pPr marL="2057400" indent="-228600">
              <a:buFontTx/>
              <a:buBlip>
                <a:blip r:embed="rId4"/>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7929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3 Content Blocks on Dark Backgrouund">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BDFE4A8-8B76-4D5E-BAE8-F549FD629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6858000"/>
          </a:xfrm>
          <a:prstGeom prst="rect">
            <a:avLst/>
          </a:prstGeom>
        </p:spPr>
      </p:pic>
      <p:sp>
        <p:nvSpPr>
          <p:cNvPr id="7" name="Title 1">
            <a:extLst>
              <a:ext uri="{FF2B5EF4-FFF2-40B4-BE49-F238E27FC236}">
                <a16:creationId xmlns:a16="http://schemas.microsoft.com/office/drawing/2014/main" id="{B83F3CF7-1891-4144-A554-E95593D97CBC}"/>
              </a:ext>
            </a:extLst>
          </p:cNvPr>
          <p:cNvSpPr>
            <a:spLocks noGrp="1"/>
          </p:cNvSpPr>
          <p:nvPr>
            <p:ph type="title"/>
          </p:nvPr>
        </p:nvSpPr>
        <p:spPr>
          <a:xfrm>
            <a:off x="838200" y="555626"/>
            <a:ext cx="10515600" cy="966020"/>
          </a:xfrm>
        </p:spPr>
        <p:txBody>
          <a:bodyPr>
            <a:normAutofit/>
          </a:bodyPr>
          <a:lstStyle>
            <a:lvl1pPr algn="ctr">
              <a:defRPr sz="48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88F2795-499F-41A4-B051-CE50810CD0C3}"/>
              </a:ext>
            </a:extLst>
          </p:cNvPr>
          <p:cNvCxnSpPr>
            <a:cxnSpLocks/>
          </p:cNvCxnSpPr>
          <p:nvPr userDrawn="1"/>
        </p:nvCxnSpPr>
        <p:spPr>
          <a:xfrm>
            <a:off x="4828068" y="1783173"/>
            <a:ext cx="253586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C35DC2D7-7074-47DB-8765-F303ED39642E}"/>
              </a:ext>
            </a:extLst>
          </p:cNvPr>
          <p:cNvSpPr>
            <a:spLocks noGrp="1"/>
          </p:cNvSpPr>
          <p:nvPr>
            <p:ph type="body" idx="1"/>
          </p:nvPr>
        </p:nvSpPr>
        <p:spPr>
          <a:xfrm>
            <a:off x="83978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1" name="Content Placeholder 3">
            <a:extLst>
              <a:ext uri="{FF2B5EF4-FFF2-40B4-BE49-F238E27FC236}">
                <a16:creationId xmlns:a16="http://schemas.microsoft.com/office/drawing/2014/main" id="{476706E5-EE78-432E-9A59-32184298DA7F}"/>
              </a:ext>
            </a:extLst>
          </p:cNvPr>
          <p:cNvSpPr>
            <a:spLocks noGrp="1"/>
          </p:cNvSpPr>
          <p:nvPr>
            <p:ph sz="half" idx="2"/>
          </p:nvPr>
        </p:nvSpPr>
        <p:spPr>
          <a:xfrm>
            <a:off x="83978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
        <p:nvSpPr>
          <p:cNvPr id="12" name="Text Placeholder 2">
            <a:extLst>
              <a:ext uri="{FF2B5EF4-FFF2-40B4-BE49-F238E27FC236}">
                <a16:creationId xmlns:a16="http://schemas.microsoft.com/office/drawing/2014/main" id="{27CEADA6-C014-4018-BD0B-58944C9CA097}"/>
              </a:ext>
            </a:extLst>
          </p:cNvPr>
          <p:cNvSpPr>
            <a:spLocks noGrp="1"/>
          </p:cNvSpPr>
          <p:nvPr>
            <p:ph type="body" idx="13"/>
          </p:nvPr>
        </p:nvSpPr>
        <p:spPr>
          <a:xfrm>
            <a:off x="441086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3" name="Content Placeholder 3">
            <a:extLst>
              <a:ext uri="{FF2B5EF4-FFF2-40B4-BE49-F238E27FC236}">
                <a16:creationId xmlns:a16="http://schemas.microsoft.com/office/drawing/2014/main" id="{B0A6D739-E675-478C-B1CF-217B4EB51184}"/>
              </a:ext>
            </a:extLst>
          </p:cNvPr>
          <p:cNvSpPr>
            <a:spLocks noGrp="1"/>
          </p:cNvSpPr>
          <p:nvPr>
            <p:ph sz="half" idx="14"/>
          </p:nvPr>
        </p:nvSpPr>
        <p:spPr>
          <a:xfrm>
            <a:off x="441086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
        <p:nvSpPr>
          <p:cNvPr id="14" name="Text Placeholder 2">
            <a:extLst>
              <a:ext uri="{FF2B5EF4-FFF2-40B4-BE49-F238E27FC236}">
                <a16:creationId xmlns:a16="http://schemas.microsoft.com/office/drawing/2014/main" id="{7617C139-08C2-4867-B26F-C52EFAC81CE1}"/>
              </a:ext>
            </a:extLst>
          </p:cNvPr>
          <p:cNvSpPr>
            <a:spLocks noGrp="1"/>
          </p:cNvSpPr>
          <p:nvPr>
            <p:ph type="body" idx="15"/>
          </p:nvPr>
        </p:nvSpPr>
        <p:spPr>
          <a:xfrm>
            <a:off x="798194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5" name="Content Placeholder 3">
            <a:extLst>
              <a:ext uri="{FF2B5EF4-FFF2-40B4-BE49-F238E27FC236}">
                <a16:creationId xmlns:a16="http://schemas.microsoft.com/office/drawing/2014/main" id="{F549734C-0B2E-4983-974F-8C75F36A4F73}"/>
              </a:ext>
            </a:extLst>
          </p:cNvPr>
          <p:cNvSpPr>
            <a:spLocks noGrp="1"/>
          </p:cNvSpPr>
          <p:nvPr>
            <p:ph sz="half" idx="16"/>
          </p:nvPr>
        </p:nvSpPr>
        <p:spPr>
          <a:xfrm>
            <a:off x="798194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Tree>
    <p:extLst>
      <p:ext uri="{BB962C8B-B14F-4D97-AF65-F5344CB8AC3E}">
        <p14:creationId xmlns:p14="http://schemas.microsoft.com/office/powerpoint/2010/main" val="4192481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on Dark Image Backgroun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8FB437B3-BDBA-4D13-A626-935CC1AC751E}"/>
              </a:ext>
            </a:extLst>
          </p:cNvPr>
          <p:cNvPicPr>
            <a:picLocks noChangeAspect="1"/>
          </p:cNvPicPr>
          <p:nvPr userDrawn="1"/>
        </p:nvPicPr>
        <p:blipFill rotWithShape="1">
          <a:blip r:embed="rId2" cstate="email">
            <a:grayscl/>
            <a:alphaModFix amt="51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160CD25-41C7-418B-A7EF-2A2B60388453}"/>
              </a:ext>
            </a:extLst>
          </p:cNvPr>
          <p:cNvSpPr/>
          <p:nvPr userDrawn="1"/>
        </p:nvSpPr>
        <p:spPr>
          <a:xfrm>
            <a:off x="346176" y="343542"/>
            <a:ext cx="11499647" cy="6170916"/>
          </a:xfrm>
          <a:prstGeom prst="rect">
            <a:avLst/>
          </a:prstGeom>
          <a:solidFill>
            <a:srgbClr val="143058">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29A1DDC-A0DE-436C-BAB1-7DBBC0BD02A1}"/>
              </a:ext>
            </a:extLst>
          </p:cNvPr>
          <p:cNvCxnSpPr>
            <a:cxnSpLocks/>
          </p:cNvCxnSpPr>
          <p:nvPr userDrawn="1"/>
        </p:nvCxnSpPr>
        <p:spPr>
          <a:xfrm flipV="1">
            <a:off x="2595600" y="2065789"/>
            <a:ext cx="0" cy="1607755"/>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DBC3D89-3A39-4E71-BC18-FD34D29A159E}"/>
              </a:ext>
            </a:extLst>
          </p:cNvPr>
          <p:cNvPicPr>
            <a:picLocks noChangeAspect="1"/>
          </p:cNvPicPr>
          <p:nvPr userDrawn="1"/>
        </p:nvPicPr>
        <p:blipFill>
          <a:blip r:embed="rId4">
            <a:alphaModFix amt="42000"/>
            <a:extLst>
              <a:ext uri="{96DAC541-7B7A-43D3-8B79-37D633B846F1}">
                <asvg:svgBlip xmlns:asvg="http://schemas.microsoft.com/office/drawing/2016/SVG/main" r:embed="rId5"/>
              </a:ext>
            </a:extLst>
          </a:blip>
          <a:stretch>
            <a:fillRect/>
          </a:stretch>
        </p:blipFill>
        <p:spPr>
          <a:xfrm rot="16200000">
            <a:off x="9207101" y="3927292"/>
            <a:ext cx="2276067" cy="2276067"/>
          </a:xfrm>
          <a:prstGeom prst="rect">
            <a:avLst/>
          </a:prstGeom>
        </p:spPr>
      </p:pic>
      <p:sp>
        <p:nvSpPr>
          <p:cNvPr id="11" name="Title 1">
            <a:extLst>
              <a:ext uri="{FF2B5EF4-FFF2-40B4-BE49-F238E27FC236}">
                <a16:creationId xmlns:a16="http://schemas.microsoft.com/office/drawing/2014/main" id="{BB133D3E-A6E0-4C07-8FA3-2024753542AB}"/>
              </a:ext>
            </a:extLst>
          </p:cNvPr>
          <p:cNvSpPr>
            <a:spLocks noGrp="1"/>
          </p:cNvSpPr>
          <p:nvPr>
            <p:ph type="ctrTitle"/>
          </p:nvPr>
        </p:nvSpPr>
        <p:spPr>
          <a:xfrm>
            <a:off x="2811622" y="2080570"/>
            <a:ext cx="8341895" cy="978518"/>
          </a:xfrm>
        </p:spPr>
        <p:txBody>
          <a:bodyPr anchor="b"/>
          <a:lstStyle>
            <a:lvl1pPr algn="l">
              <a:defRPr sz="6000" cap="all" baseline="0">
                <a:solidFill>
                  <a:schemeClr val="bg2"/>
                </a:solidFill>
              </a:defRPr>
            </a:lvl1pPr>
          </a:lstStyle>
          <a:p>
            <a:r>
              <a:rPr lang="en-US"/>
              <a:t>Click to edit Master</a:t>
            </a:r>
          </a:p>
        </p:txBody>
      </p:sp>
      <p:sp>
        <p:nvSpPr>
          <p:cNvPr id="12" name="Subtitle 2">
            <a:extLst>
              <a:ext uri="{FF2B5EF4-FFF2-40B4-BE49-F238E27FC236}">
                <a16:creationId xmlns:a16="http://schemas.microsoft.com/office/drawing/2014/main" id="{9B2616B6-35E0-4F5E-80A4-FCDC346C69CC}"/>
              </a:ext>
            </a:extLst>
          </p:cNvPr>
          <p:cNvSpPr>
            <a:spLocks noGrp="1"/>
          </p:cNvSpPr>
          <p:nvPr>
            <p:ph type="subTitle" idx="1"/>
          </p:nvPr>
        </p:nvSpPr>
        <p:spPr>
          <a:xfrm>
            <a:off x="2811622" y="3150098"/>
            <a:ext cx="8341895" cy="523446"/>
          </a:xfrm>
        </p:spPr>
        <p:txBody>
          <a:bodyPr/>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4423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9" name="Picture 8" descr="A picture containing large, plane, table, blue&#10;&#10;Description automatically generated">
            <a:extLst>
              <a:ext uri="{FF2B5EF4-FFF2-40B4-BE49-F238E27FC236}">
                <a16:creationId xmlns:a16="http://schemas.microsoft.com/office/drawing/2014/main" id="{1C965574-D9F3-487C-89BF-15454458A4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4634165"/>
            <a:ext cx="11727465" cy="1992707"/>
          </a:xfrm>
          <a:prstGeom prst="rect">
            <a:avLst/>
          </a:prstGeom>
        </p:spPr>
      </p:pic>
      <p:cxnSp>
        <p:nvCxnSpPr>
          <p:cNvPr id="10" name="Straight Connector 9">
            <a:extLst>
              <a:ext uri="{FF2B5EF4-FFF2-40B4-BE49-F238E27FC236}">
                <a16:creationId xmlns:a16="http://schemas.microsoft.com/office/drawing/2014/main" id="{E496A9A4-4B69-4F36-B776-95CD26E6298F}"/>
              </a:ext>
            </a:extLst>
          </p:cNvPr>
          <p:cNvCxnSpPr>
            <a:cxnSpLocks/>
          </p:cNvCxnSpPr>
          <p:nvPr userDrawn="1"/>
        </p:nvCxnSpPr>
        <p:spPr>
          <a:xfrm flipV="1">
            <a:off x="1978616" y="2125597"/>
            <a:ext cx="0" cy="1607755"/>
          </a:xfrm>
          <a:prstGeom prst="line">
            <a:avLst/>
          </a:prstGeom>
          <a:ln w="2857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2327710" y="2140378"/>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2327710" y="3209906"/>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4615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on Bright Lines Image Backgroun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8FB437B3-BDBA-4D13-A626-935CC1AC751E}"/>
              </a:ext>
            </a:extLst>
          </p:cNvPr>
          <p:cNvPicPr>
            <a:picLocks noChangeAspect="1"/>
          </p:cNvPicPr>
          <p:nvPr userDrawn="1"/>
        </p:nvPicPr>
        <p:blipFill rotWithShape="1">
          <a:blip r:embed="rId2" cstate="email">
            <a:grayscl/>
            <a:alphaModFix amt="51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Picture 12" descr="A clear blue sky&#10;&#10;Description automatically generated">
            <a:extLst>
              <a:ext uri="{FF2B5EF4-FFF2-40B4-BE49-F238E27FC236}">
                <a16:creationId xmlns:a16="http://schemas.microsoft.com/office/drawing/2014/main" id="{A4CFE909-95CB-4922-AF13-D2E89C0BDAF1}"/>
              </a:ext>
            </a:extLst>
          </p:cNvPr>
          <p:cNvPicPr>
            <a:picLocks noChangeAspect="1"/>
          </p:cNvPicPr>
          <p:nvPr userDrawn="1"/>
        </p:nvPicPr>
        <p:blipFill rotWithShape="1">
          <a:blip r:embed="rId4" cstate="email">
            <a:alphaModFix amt="87000"/>
            <a:extLst>
              <a:ext uri="{28A0092B-C50C-407E-A947-70E740481C1C}">
                <a14:useLocalDpi xmlns:a14="http://schemas.microsoft.com/office/drawing/2010/main"/>
              </a:ext>
            </a:extLst>
          </a:blip>
          <a:srcRect/>
          <a:stretch/>
        </p:blipFill>
        <p:spPr>
          <a:xfrm>
            <a:off x="225433" y="226435"/>
            <a:ext cx="11741134" cy="6405130"/>
          </a:xfrm>
          <a:prstGeom prst="rect">
            <a:avLst/>
          </a:prstGeom>
        </p:spPr>
      </p:pic>
      <p:cxnSp>
        <p:nvCxnSpPr>
          <p:cNvPr id="9" name="Straight Connector 8">
            <a:extLst>
              <a:ext uri="{FF2B5EF4-FFF2-40B4-BE49-F238E27FC236}">
                <a16:creationId xmlns:a16="http://schemas.microsoft.com/office/drawing/2014/main" id="{929A1DDC-A0DE-436C-BAB1-7DBBC0BD02A1}"/>
              </a:ext>
            </a:extLst>
          </p:cNvPr>
          <p:cNvCxnSpPr>
            <a:cxnSpLocks/>
          </p:cNvCxnSpPr>
          <p:nvPr userDrawn="1"/>
        </p:nvCxnSpPr>
        <p:spPr>
          <a:xfrm flipV="1">
            <a:off x="2595600" y="2065789"/>
            <a:ext cx="0" cy="1607755"/>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DBC3D89-3A39-4E71-BC18-FD34D29A159E}"/>
              </a:ext>
            </a:extLst>
          </p:cNvPr>
          <p:cNvPicPr>
            <a:picLocks noChangeAspect="1"/>
          </p:cNvPicPr>
          <p:nvPr userDrawn="1"/>
        </p:nvPicPr>
        <p:blipFill>
          <a:blip r:embed="rId5">
            <a:alphaModFix amt="42000"/>
            <a:extLst>
              <a:ext uri="{96DAC541-7B7A-43D3-8B79-37D633B846F1}">
                <asvg:svgBlip xmlns:asvg="http://schemas.microsoft.com/office/drawing/2016/SVG/main" r:embed="rId6"/>
              </a:ext>
            </a:extLst>
          </a:blip>
          <a:stretch>
            <a:fillRect/>
          </a:stretch>
        </p:blipFill>
        <p:spPr>
          <a:xfrm rot="16200000">
            <a:off x="9207101" y="3927292"/>
            <a:ext cx="2276067" cy="2276067"/>
          </a:xfrm>
          <a:prstGeom prst="rect">
            <a:avLst/>
          </a:prstGeom>
        </p:spPr>
      </p:pic>
      <p:sp>
        <p:nvSpPr>
          <p:cNvPr id="11" name="Title 1">
            <a:extLst>
              <a:ext uri="{FF2B5EF4-FFF2-40B4-BE49-F238E27FC236}">
                <a16:creationId xmlns:a16="http://schemas.microsoft.com/office/drawing/2014/main" id="{BB133D3E-A6E0-4C07-8FA3-2024753542AB}"/>
              </a:ext>
            </a:extLst>
          </p:cNvPr>
          <p:cNvSpPr>
            <a:spLocks noGrp="1"/>
          </p:cNvSpPr>
          <p:nvPr>
            <p:ph type="ctrTitle"/>
          </p:nvPr>
        </p:nvSpPr>
        <p:spPr>
          <a:xfrm>
            <a:off x="2811622" y="2080570"/>
            <a:ext cx="8341895" cy="978518"/>
          </a:xfrm>
        </p:spPr>
        <p:txBody>
          <a:bodyPr anchor="b"/>
          <a:lstStyle>
            <a:lvl1pPr algn="l">
              <a:defRPr sz="6000" cap="all" baseline="0">
                <a:solidFill>
                  <a:schemeClr val="bg2"/>
                </a:solidFill>
              </a:defRPr>
            </a:lvl1pPr>
          </a:lstStyle>
          <a:p>
            <a:r>
              <a:rPr lang="en-US"/>
              <a:t>Click to edit Master</a:t>
            </a:r>
          </a:p>
        </p:txBody>
      </p:sp>
      <p:sp>
        <p:nvSpPr>
          <p:cNvPr id="12" name="Subtitle 2">
            <a:extLst>
              <a:ext uri="{FF2B5EF4-FFF2-40B4-BE49-F238E27FC236}">
                <a16:creationId xmlns:a16="http://schemas.microsoft.com/office/drawing/2014/main" id="{9B2616B6-35E0-4F5E-80A4-FCDC346C69CC}"/>
              </a:ext>
            </a:extLst>
          </p:cNvPr>
          <p:cNvSpPr>
            <a:spLocks noGrp="1"/>
          </p:cNvSpPr>
          <p:nvPr>
            <p:ph type="subTitle" idx="1"/>
          </p:nvPr>
        </p:nvSpPr>
        <p:spPr>
          <a:xfrm>
            <a:off x="2811622" y="3150098"/>
            <a:ext cx="8341895" cy="5234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42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on Dark Gradient Background">
    <p:spTree>
      <p:nvGrpSpPr>
        <p:cNvPr id="1" name=""/>
        <p:cNvGrpSpPr/>
        <p:nvPr/>
      </p:nvGrpSpPr>
      <p:grpSpPr>
        <a:xfrm>
          <a:off x="0" y="0"/>
          <a:ext cx="0" cy="0"/>
          <a:chOff x="0" y="0"/>
          <a:chExt cx="0" cy="0"/>
        </a:xfrm>
      </p:grpSpPr>
      <p:pic>
        <p:nvPicPr>
          <p:cNvPr id="13" name="Graphic 14">
            <a:extLst>
              <a:ext uri="{FF2B5EF4-FFF2-40B4-BE49-F238E27FC236}">
                <a16:creationId xmlns:a16="http://schemas.microsoft.com/office/drawing/2014/main" id="{3365BF76-EE16-404C-9B92-087A08954A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5433" y="226435"/>
            <a:ext cx="11741134" cy="6405130"/>
          </a:xfrm>
          <a:prstGeom prst="rect">
            <a:avLst/>
          </a:prstGeom>
        </p:spPr>
      </p:pic>
      <p:sp>
        <p:nvSpPr>
          <p:cNvPr id="17" name="Title 1">
            <a:extLst>
              <a:ext uri="{FF2B5EF4-FFF2-40B4-BE49-F238E27FC236}">
                <a16:creationId xmlns:a16="http://schemas.microsoft.com/office/drawing/2014/main" id="{A07A2930-EDB3-49C9-AB8C-F7791427A824}"/>
              </a:ext>
            </a:extLst>
          </p:cNvPr>
          <p:cNvSpPr>
            <a:spLocks noGrp="1"/>
          </p:cNvSpPr>
          <p:nvPr>
            <p:ph type="ctrTitle"/>
          </p:nvPr>
        </p:nvSpPr>
        <p:spPr>
          <a:xfrm>
            <a:off x="1925053" y="3130966"/>
            <a:ext cx="8341895" cy="978518"/>
          </a:xfrm>
        </p:spPr>
        <p:txBody>
          <a:bodyPr anchor="b">
            <a:normAutofit/>
          </a:bodyPr>
          <a:lstStyle>
            <a:lvl1pPr algn="ctr">
              <a:defRPr sz="5400" cap="all" baseline="0">
                <a:solidFill>
                  <a:schemeClr val="bg1"/>
                </a:solidFill>
              </a:defRPr>
            </a:lvl1pPr>
          </a:lstStyle>
          <a:p>
            <a:r>
              <a:rPr lang="en-US"/>
              <a:t>Click to edit Master</a:t>
            </a:r>
          </a:p>
        </p:txBody>
      </p:sp>
      <p:sp>
        <p:nvSpPr>
          <p:cNvPr id="18" name="Subtitle 2">
            <a:extLst>
              <a:ext uri="{FF2B5EF4-FFF2-40B4-BE49-F238E27FC236}">
                <a16:creationId xmlns:a16="http://schemas.microsoft.com/office/drawing/2014/main" id="{B84D6110-2DE9-4892-A84C-4B857D886491}"/>
              </a:ext>
            </a:extLst>
          </p:cNvPr>
          <p:cNvSpPr>
            <a:spLocks noGrp="1"/>
          </p:cNvSpPr>
          <p:nvPr>
            <p:ph type="subTitle" idx="1"/>
          </p:nvPr>
        </p:nvSpPr>
        <p:spPr>
          <a:xfrm>
            <a:off x="1925053" y="4200494"/>
            <a:ext cx="8341895" cy="5234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6" name="Straight Connector 15">
            <a:extLst>
              <a:ext uri="{FF2B5EF4-FFF2-40B4-BE49-F238E27FC236}">
                <a16:creationId xmlns:a16="http://schemas.microsoft.com/office/drawing/2014/main" id="{82418178-8446-43D8-A114-7C8E7167CCF1}"/>
              </a:ext>
            </a:extLst>
          </p:cNvPr>
          <p:cNvCxnSpPr>
            <a:cxnSpLocks/>
          </p:cNvCxnSpPr>
          <p:nvPr userDrawn="1"/>
        </p:nvCxnSpPr>
        <p:spPr>
          <a:xfrm>
            <a:off x="4828068" y="2748516"/>
            <a:ext cx="25358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625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on Bright Lines Background">
    <p:spTree>
      <p:nvGrpSpPr>
        <p:cNvPr id="1" name=""/>
        <p:cNvGrpSpPr/>
        <p:nvPr/>
      </p:nvGrpSpPr>
      <p:grpSpPr>
        <a:xfrm>
          <a:off x="0" y="0"/>
          <a:ext cx="0" cy="0"/>
          <a:chOff x="0" y="0"/>
          <a:chExt cx="0" cy="0"/>
        </a:xfrm>
      </p:grpSpPr>
      <p:pic>
        <p:nvPicPr>
          <p:cNvPr id="6" name="Picture 5" descr="A clear blue sky&#10;&#10;Description automatically generated">
            <a:extLst>
              <a:ext uri="{FF2B5EF4-FFF2-40B4-BE49-F238E27FC236}">
                <a16:creationId xmlns:a16="http://schemas.microsoft.com/office/drawing/2014/main" id="{E090A605-F6A1-469B-9774-279BB062B1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5433" y="226435"/>
            <a:ext cx="11741134" cy="6405130"/>
          </a:xfrm>
          <a:prstGeom prst="rect">
            <a:avLst/>
          </a:prstGeom>
        </p:spPr>
      </p:pic>
      <p:sp>
        <p:nvSpPr>
          <p:cNvPr id="17" name="Title 1">
            <a:extLst>
              <a:ext uri="{FF2B5EF4-FFF2-40B4-BE49-F238E27FC236}">
                <a16:creationId xmlns:a16="http://schemas.microsoft.com/office/drawing/2014/main" id="{A07A2930-EDB3-49C9-AB8C-F7791427A824}"/>
              </a:ext>
            </a:extLst>
          </p:cNvPr>
          <p:cNvSpPr>
            <a:spLocks noGrp="1"/>
          </p:cNvSpPr>
          <p:nvPr>
            <p:ph type="ctrTitle"/>
          </p:nvPr>
        </p:nvSpPr>
        <p:spPr>
          <a:xfrm>
            <a:off x="1925053" y="3130966"/>
            <a:ext cx="8341895" cy="978518"/>
          </a:xfrm>
        </p:spPr>
        <p:txBody>
          <a:bodyPr anchor="b">
            <a:normAutofit/>
          </a:bodyPr>
          <a:lstStyle>
            <a:lvl1pPr algn="ctr">
              <a:defRPr sz="5400" cap="all" baseline="0">
                <a:solidFill>
                  <a:schemeClr val="bg1"/>
                </a:solidFill>
              </a:defRPr>
            </a:lvl1pPr>
          </a:lstStyle>
          <a:p>
            <a:r>
              <a:rPr lang="en-US"/>
              <a:t>Click to edit Master</a:t>
            </a:r>
          </a:p>
        </p:txBody>
      </p:sp>
      <p:sp>
        <p:nvSpPr>
          <p:cNvPr id="18" name="Subtitle 2">
            <a:extLst>
              <a:ext uri="{FF2B5EF4-FFF2-40B4-BE49-F238E27FC236}">
                <a16:creationId xmlns:a16="http://schemas.microsoft.com/office/drawing/2014/main" id="{B84D6110-2DE9-4892-A84C-4B857D886491}"/>
              </a:ext>
            </a:extLst>
          </p:cNvPr>
          <p:cNvSpPr>
            <a:spLocks noGrp="1"/>
          </p:cNvSpPr>
          <p:nvPr>
            <p:ph type="subTitle" idx="1"/>
          </p:nvPr>
        </p:nvSpPr>
        <p:spPr>
          <a:xfrm>
            <a:off x="1925053" y="4200494"/>
            <a:ext cx="8341895" cy="5234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6" name="Straight Connector 15">
            <a:extLst>
              <a:ext uri="{FF2B5EF4-FFF2-40B4-BE49-F238E27FC236}">
                <a16:creationId xmlns:a16="http://schemas.microsoft.com/office/drawing/2014/main" id="{82418178-8446-43D8-A114-7C8E7167CCF1}"/>
              </a:ext>
            </a:extLst>
          </p:cNvPr>
          <p:cNvCxnSpPr>
            <a:cxnSpLocks/>
          </p:cNvCxnSpPr>
          <p:nvPr userDrawn="1"/>
        </p:nvCxnSpPr>
        <p:spPr>
          <a:xfrm>
            <a:off x="4828068" y="2748516"/>
            <a:ext cx="25358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96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inar Slide on Laptop">
    <p:spTree>
      <p:nvGrpSpPr>
        <p:cNvPr id="1" name=""/>
        <p:cNvGrpSpPr/>
        <p:nvPr/>
      </p:nvGrpSpPr>
      <p:grpSpPr>
        <a:xfrm>
          <a:off x="0" y="0"/>
          <a:ext cx="0" cy="0"/>
          <a:chOff x="0" y="0"/>
          <a:chExt cx="0" cy="0"/>
        </a:xfrm>
      </p:grpSpPr>
      <p:pic>
        <p:nvPicPr>
          <p:cNvPr id="5" name="Picture 4" descr="A picture containing large, plane, table, blue&#10;&#10;Description automatically generated">
            <a:extLst>
              <a:ext uri="{FF2B5EF4-FFF2-40B4-BE49-F238E27FC236}">
                <a16:creationId xmlns:a16="http://schemas.microsoft.com/office/drawing/2014/main" id="{73741176-7AF1-4616-9667-6CC6BE99BF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8"/>
            <a:ext cx="12192000" cy="5351060"/>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8E894203-ACC2-4DF8-88AB-261EE5D0FF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914" y="567889"/>
            <a:ext cx="10282171" cy="6009843"/>
          </a:xfrm>
          <a:prstGeom prst="rect">
            <a:avLst/>
          </a:prstGeom>
        </p:spPr>
      </p:pic>
      <p:sp>
        <p:nvSpPr>
          <p:cNvPr id="7" name="Rectangle 18">
            <a:extLst>
              <a:ext uri="{FF2B5EF4-FFF2-40B4-BE49-F238E27FC236}">
                <a16:creationId xmlns:a16="http://schemas.microsoft.com/office/drawing/2014/main" id="{C5800C3F-9542-477E-B9B7-AA675FE1B660}"/>
              </a:ext>
            </a:extLst>
          </p:cNvPr>
          <p:cNvSpPr/>
          <p:nvPr userDrawn="1"/>
        </p:nvSpPr>
        <p:spPr>
          <a:xfrm>
            <a:off x="1588684" y="1466486"/>
            <a:ext cx="153893" cy="646729"/>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a:extLst>
              <a:ext uri="{FF2B5EF4-FFF2-40B4-BE49-F238E27FC236}">
                <a16:creationId xmlns:a16="http://schemas.microsoft.com/office/drawing/2014/main" id="{DE42ABE5-423A-412F-9B22-EA0E715BA9AD}"/>
              </a:ext>
            </a:extLst>
          </p:cNvPr>
          <p:cNvSpPr>
            <a:spLocks noGrp="1"/>
          </p:cNvSpPr>
          <p:nvPr>
            <p:ph type="body" sz="quarter" idx="12"/>
          </p:nvPr>
        </p:nvSpPr>
        <p:spPr>
          <a:xfrm>
            <a:off x="1588684" y="1466485"/>
            <a:ext cx="2438400" cy="532149"/>
          </a:xfrm>
          <a:solidFill>
            <a:schemeClr val="accent1"/>
          </a:solidFill>
          <a:ln>
            <a:noFill/>
          </a:ln>
          <a:effectLst/>
        </p:spPr>
        <p:txBody>
          <a:bodyPr lIns="640080" tIns="137160" rIns="365760" bIns="91440" anchor="ctr" anchorCtr="0">
            <a:noAutofit/>
          </a:bodyPr>
          <a:lstStyle>
            <a:lvl1pPr marL="0" indent="0">
              <a:buNone/>
              <a:defRPr sz="1800" cap="all" baseline="0">
                <a:solidFill>
                  <a:schemeClr val="bg1"/>
                </a:solidFill>
              </a:defRPr>
            </a:lvl1pPr>
          </a:lstStyle>
          <a:p>
            <a:pPr lvl="0"/>
            <a:r>
              <a:rPr lang="en-US"/>
              <a:t>Click to edit</a:t>
            </a:r>
          </a:p>
        </p:txBody>
      </p:sp>
      <p:sp>
        <p:nvSpPr>
          <p:cNvPr id="9" name="Title 1">
            <a:extLst>
              <a:ext uri="{FF2B5EF4-FFF2-40B4-BE49-F238E27FC236}">
                <a16:creationId xmlns:a16="http://schemas.microsoft.com/office/drawing/2014/main" id="{53D861A2-8761-4D83-9F7A-B96E7595F96C}"/>
              </a:ext>
            </a:extLst>
          </p:cNvPr>
          <p:cNvSpPr>
            <a:spLocks noGrp="1"/>
          </p:cNvSpPr>
          <p:nvPr>
            <p:ph type="ctrTitle"/>
          </p:nvPr>
        </p:nvSpPr>
        <p:spPr>
          <a:xfrm>
            <a:off x="2848477" y="2394378"/>
            <a:ext cx="6495047" cy="1372058"/>
          </a:xfrm>
        </p:spPr>
        <p:txBody>
          <a:bodyPr anchor="ctr" anchorCtr="0">
            <a:normAutofit/>
          </a:bodyPr>
          <a:lstStyle>
            <a:lvl1pPr algn="ctr">
              <a:defRPr sz="4400" cap="all" baseline="0">
                <a:solidFill>
                  <a:schemeClr val="accent6">
                    <a:lumMod val="75000"/>
                  </a:schemeClr>
                </a:solidFill>
              </a:defRPr>
            </a:lvl1pPr>
          </a:lstStyle>
          <a:p>
            <a:r>
              <a:rPr lang="en-US"/>
              <a:t>Click to edit Master</a:t>
            </a:r>
          </a:p>
        </p:txBody>
      </p:sp>
      <p:sp>
        <p:nvSpPr>
          <p:cNvPr id="10" name="Subtitle 2">
            <a:extLst>
              <a:ext uri="{FF2B5EF4-FFF2-40B4-BE49-F238E27FC236}">
                <a16:creationId xmlns:a16="http://schemas.microsoft.com/office/drawing/2014/main" id="{E1937A3E-B6B1-4EDA-9B6D-0528F5753231}"/>
              </a:ext>
            </a:extLst>
          </p:cNvPr>
          <p:cNvSpPr>
            <a:spLocks noGrp="1"/>
          </p:cNvSpPr>
          <p:nvPr>
            <p:ph type="subTitle" idx="1" hasCustomPrompt="1"/>
          </p:nvPr>
        </p:nvSpPr>
        <p:spPr>
          <a:xfrm>
            <a:off x="3835400" y="4202513"/>
            <a:ext cx="2821672" cy="978519"/>
          </a:xfrm>
        </p:spPr>
        <p:txBody>
          <a:bodyPr tIns="0">
            <a:normAutofit/>
          </a:bodyPr>
          <a:lstStyle>
            <a:lvl1pPr marL="0" indent="0" algn="l">
              <a:lnSpc>
                <a:spcPct val="150000"/>
              </a:lnSpc>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pic>
        <p:nvPicPr>
          <p:cNvPr id="11" name="Graphic 10" descr="Daily calendar">
            <a:extLst>
              <a:ext uri="{FF2B5EF4-FFF2-40B4-BE49-F238E27FC236}">
                <a16:creationId xmlns:a16="http://schemas.microsoft.com/office/drawing/2014/main" id="{43075C55-5819-426F-9716-5ECB7519481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12487" y="4290205"/>
            <a:ext cx="409080" cy="409080"/>
          </a:xfrm>
          <a:prstGeom prst="rect">
            <a:avLst/>
          </a:prstGeom>
        </p:spPr>
      </p:pic>
      <p:pic>
        <p:nvPicPr>
          <p:cNvPr id="12" name="Graphic 11" descr="Clock">
            <a:extLst>
              <a:ext uri="{FF2B5EF4-FFF2-40B4-BE49-F238E27FC236}">
                <a16:creationId xmlns:a16="http://schemas.microsoft.com/office/drawing/2014/main" id="{09E95C02-FCBC-45E0-9A75-626DAB64596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12487" y="4805162"/>
            <a:ext cx="409080" cy="409080"/>
          </a:xfrm>
          <a:prstGeom prst="rect">
            <a:avLst/>
          </a:prstGeom>
        </p:spPr>
      </p:pic>
    </p:spTree>
    <p:extLst>
      <p:ext uri="{BB962C8B-B14F-4D97-AF65-F5344CB8AC3E}">
        <p14:creationId xmlns:p14="http://schemas.microsoft.com/office/powerpoint/2010/main" val="3381830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inar Slide with Description and Callout">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53B4F36-D938-48D4-BCBF-A4899A1F0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1890436"/>
          </a:xfrm>
          <a:prstGeom prst="rect">
            <a:avLst/>
          </a:prstGeom>
        </p:spPr>
      </p:pic>
      <p:sp>
        <p:nvSpPr>
          <p:cNvPr id="6" name="Rectangle 5">
            <a:extLst>
              <a:ext uri="{FF2B5EF4-FFF2-40B4-BE49-F238E27FC236}">
                <a16:creationId xmlns:a16="http://schemas.microsoft.com/office/drawing/2014/main" id="{C8099C3A-C95F-4CC3-AD06-D4CCAD9586D4}"/>
              </a:ext>
            </a:extLst>
          </p:cNvPr>
          <p:cNvSpPr/>
          <p:nvPr userDrawn="1"/>
        </p:nvSpPr>
        <p:spPr>
          <a:xfrm>
            <a:off x="8874471" y="1890438"/>
            <a:ext cx="3317529" cy="3319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E06EEB7A-B500-4563-B1BD-1190D9D5D4F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3018" t="28117" r="46099" b="43740"/>
          <a:stretch/>
        </p:blipFill>
        <p:spPr>
          <a:xfrm>
            <a:off x="8874471" y="1534005"/>
            <a:ext cx="3317529" cy="460221"/>
          </a:xfrm>
          <a:prstGeom prst="rect">
            <a:avLst/>
          </a:prstGeom>
        </p:spPr>
      </p:pic>
      <p:pic>
        <p:nvPicPr>
          <p:cNvPr id="8" name="Graphic 7" descr="Daily calendar">
            <a:extLst>
              <a:ext uri="{FF2B5EF4-FFF2-40B4-BE49-F238E27FC236}">
                <a16:creationId xmlns:a16="http://schemas.microsoft.com/office/drawing/2014/main" id="{D9DAA49A-BABB-43F2-9E2F-DD75FCDF710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16898" y="3803936"/>
            <a:ext cx="409080" cy="409080"/>
          </a:xfrm>
          <a:prstGeom prst="rect">
            <a:avLst/>
          </a:prstGeom>
        </p:spPr>
      </p:pic>
      <p:pic>
        <p:nvPicPr>
          <p:cNvPr id="9" name="Graphic 8" descr="Clock">
            <a:extLst>
              <a:ext uri="{FF2B5EF4-FFF2-40B4-BE49-F238E27FC236}">
                <a16:creationId xmlns:a16="http://schemas.microsoft.com/office/drawing/2014/main" id="{F14C35EE-3CCC-4461-BB6F-1F32729FAD0C}"/>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16898" y="4379857"/>
            <a:ext cx="409080" cy="409080"/>
          </a:xfrm>
          <a:prstGeom prst="rect">
            <a:avLst/>
          </a:prstGeom>
        </p:spPr>
      </p:pic>
      <p:pic>
        <p:nvPicPr>
          <p:cNvPr id="10" name="Graphic 9" descr="Marker">
            <a:extLst>
              <a:ext uri="{FF2B5EF4-FFF2-40B4-BE49-F238E27FC236}">
                <a16:creationId xmlns:a16="http://schemas.microsoft.com/office/drawing/2014/main" id="{F979D74D-9D11-4BEB-89A7-8290FE324BCB}"/>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96471" y="3239860"/>
            <a:ext cx="460221" cy="460221"/>
          </a:xfrm>
          <a:prstGeom prst="rect">
            <a:avLst/>
          </a:prstGeom>
        </p:spPr>
      </p:pic>
      <p:sp>
        <p:nvSpPr>
          <p:cNvPr id="11" name="Text Placeholder 16">
            <a:extLst>
              <a:ext uri="{FF2B5EF4-FFF2-40B4-BE49-F238E27FC236}">
                <a16:creationId xmlns:a16="http://schemas.microsoft.com/office/drawing/2014/main" id="{9C3EC02C-20AD-408C-9C7F-E3BED00A8017}"/>
              </a:ext>
            </a:extLst>
          </p:cNvPr>
          <p:cNvSpPr>
            <a:spLocks noGrp="1"/>
          </p:cNvSpPr>
          <p:nvPr>
            <p:ph type="body" sz="quarter" idx="10"/>
          </p:nvPr>
        </p:nvSpPr>
        <p:spPr>
          <a:xfrm>
            <a:off x="9163050" y="2254250"/>
            <a:ext cx="2749550" cy="93345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
        <p:nvSpPr>
          <p:cNvPr id="14" name="Subtitle 2">
            <a:extLst>
              <a:ext uri="{FF2B5EF4-FFF2-40B4-BE49-F238E27FC236}">
                <a16:creationId xmlns:a16="http://schemas.microsoft.com/office/drawing/2014/main" id="{B53FA3D0-A9C2-4B32-B8EC-573C5CFD0691}"/>
              </a:ext>
            </a:extLst>
          </p:cNvPr>
          <p:cNvSpPr>
            <a:spLocks noGrp="1"/>
          </p:cNvSpPr>
          <p:nvPr>
            <p:ph type="subTitle" idx="1" hasCustomPrompt="1"/>
          </p:nvPr>
        </p:nvSpPr>
        <p:spPr>
          <a:xfrm>
            <a:off x="9712755" y="3196769"/>
            <a:ext cx="2199845" cy="1592168"/>
          </a:xfrm>
        </p:spPr>
        <p:txBody>
          <a:bodyPr tIns="0" anchor="ctr" anchorCtr="0">
            <a:normAutofit/>
          </a:bodyPr>
          <a:lstStyle>
            <a:lvl1pPr marL="0" indent="0" algn="l">
              <a:lnSpc>
                <a:spcPct val="150000"/>
              </a:lnSpc>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15" name="Title 1">
            <a:extLst>
              <a:ext uri="{FF2B5EF4-FFF2-40B4-BE49-F238E27FC236}">
                <a16:creationId xmlns:a16="http://schemas.microsoft.com/office/drawing/2014/main" id="{8D29B86A-2505-468D-A891-9A56E8133146}"/>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71AAB219-8FAA-42A5-8BA2-F8383AB6AF93}"/>
              </a:ext>
            </a:extLst>
          </p:cNvPr>
          <p:cNvSpPr>
            <a:spLocks noGrp="1"/>
          </p:cNvSpPr>
          <p:nvPr>
            <p:ph idx="13"/>
          </p:nvPr>
        </p:nvSpPr>
        <p:spPr>
          <a:xfrm>
            <a:off x="838200" y="2178049"/>
            <a:ext cx="7620000" cy="3998913"/>
          </a:xfrm>
        </p:spPr>
        <p:txBody>
          <a:bodyPr>
            <a:normAutofit/>
          </a:bodyPr>
          <a:lstStyle>
            <a:lvl1pPr marL="457200" indent="-457200">
              <a:buFontTx/>
              <a:buBlip>
                <a:blip r:embed="rId11"/>
              </a:buBlip>
              <a:defRPr sz="2400"/>
            </a:lvl1pPr>
            <a:lvl2pPr marL="914400" indent="-457200">
              <a:buFontTx/>
              <a:buBlip>
                <a:blip r:embed="rId11"/>
              </a:buBlip>
              <a:defRPr sz="2400"/>
            </a:lvl2pPr>
            <a:lvl3pPr marL="1371600" indent="-457200">
              <a:buFontTx/>
              <a:buBlip>
                <a:blip r:embed="rId11"/>
              </a:buBlip>
              <a:defRPr sz="2400"/>
            </a:lvl3pPr>
            <a:lvl4pPr marL="1828800" indent="-457200">
              <a:buFontTx/>
              <a:buBlip>
                <a:blip r:embed="rId11"/>
              </a:buBlip>
              <a:defRPr sz="2400"/>
            </a:lvl4pPr>
            <a:lvl5pPr marL="2057400" indent="-228600">
              <a:buFontTx/>
              <a:buBlip>
                <a:blip r:embed="rId11"/>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822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le Title with Content and Image Color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90679B-5FBE-4E17-86DD-72F8349EF71B}"/>
              </a:ext>
            </a:extLst>
          </p:cNvPr>
          <p:cNvSpPr/>
          <p:nvPr userDrawn="1"/>
        </p:nvSpPr>
        <p:spPr>
          <a:xfrm>
            <a:off x="10997248" y="0"/>
            <a:ext cx="1194751" cy="6857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177F052-7870-4F78-861C-A2C3E4EF73A9}"/>
              </a:ext>
            </a:extLst>
          </p:cNvPr>
          <p:cNvCxnSpPr>
            <a:cxnSpLocks/>
          </p:cNvCxnSpPr>
          <p:nvPr userDrawn="1"/>
        </p:nvCxnSpPr>
        <p:spPr>
          <a:xfrm>
            <a:off x="919350" y="1737295"/>
            <a:ext cx="24986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5278406-BE2B-4B4A-A4AD-3478BB3E0851}"/>
              </a:ext>
            </a:extLst>
          </p:cNvPr>
          <p:cNvSpPr>
            <a:spLocks noGrp="1"/>
          </p:cNvSpPr>
          <p:nvPr>
            <p:ph type="body" sz="quarter" idx="12" hasCustomPrompt="1"/>
          </p:nvPr>
        </p:nvSpPr>
        <p:spPr>
          <a:xfrm>
            <a:off x="-298450" y="-387350"/>
            <a:ext cx="8597900" cy="1905000"/>
          </a:xfrm>
        </p:spPr>
        <p:txBody>
          <a:bodyPr>
            <a:noAutofit/>
          </a:bodyPr>
          <a:lstStyle>
            <a:lvl1pPr marL="0" indent="0">
              <a:buNone/>
              <a:defRPr sz="16600" cap="all" baseline="0">
                <a:solidFill>
                  <a:schemeClr val="bg2">
                    <a:lumMod val="85000"/>
                  </a:schemeClr>
                </a:solidFill>
              </a:defRPr>
            </a:lvl1pPr>
          </a:lstStyle>
          <a:p>
            <a:pPr lvl="0"/>
            <a:r>
              <a:rPr lang="en-US" err="1"/>
              <a:t>ClickIT</a:t>
            </a:r>
            <a:endParaRPr lang="en-US"/>
          </a:p>
        </p:txBody>
      </p:sp>
      <p:sp>
        <p:nvSpPr>
          <p:cNvPr id="10" name="Picture Placeholder 9">
            <a:extLst>
              <a:ext uri="{FF2B5EF4-FFF2-40B4-BE49-F238E27FC236}">
                <a16:creationId xmlns:a16="http://schemas.microsoft.com/office/drawing/2014/main" id="{ACA6CF91-B30D-4D0D-9242-D2D32E2E03AA}"/>
              </a:ext>
            </a:extLst>
          </p:cNvPr>
          <p:cNvSpPr>
            <a:spLocks noGrp="1"/>
          </p:cNvSpPr>
          <p:nvPr>
            <p:ph type="pic" sz="quarter" idx="13"/>
          </p:nvPr>
        </p:nvSpPr>
        <p:spPr>
          <a:xfrm>
            <a:off x="7880350" y="641350"/>
            <a:ext cx="3708400" cy="5578475"/>
          </a:xfrm>
        </p:spPr>
        <p:txBody>
          <a:bodyPr/>
          <a:lstStyle/>
          <a:p>
            <a:endParaRPr lang="en-US"/>
          </a:p>
        </p:txBody>
      </p:sp>
      <p:sp>
        <p:nvSpPr>
          <p:cNvPr id="11" name="Content Placeholder 2">
            <a:extLst>
              <a:ext uri="{FF2B5EF4-FFF2-40B4-BE49-F238E27FC236}">
                <a16:creationId xmlns:a16="http://schemas.microsoft.com/office/drawing/2014/main" id="{5C624FD4-3624-4510-87F5-1743D41EAC29}"/>
              </a:ext>
            </a:extLst>
          </p:cNvPr>
          <p:cNvSpPr>
            <a:spLocks noGrp="1"/>
          </p:cNvSpPr>
          <p:nvPr>
            <p:ph idx="14"/>
          </p:nvPr>
        </p:nvSpPr>
        <p:spPr>
          <a:xfrm>
            <a:off x="838200" y="2178049"/>
            <a:ext cx="6642100" cy="39989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520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le Title with Content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CA6CF91-B30D-4D0D-9242-D2D32E2E03AA}"/>
              </a:ext>
            </a:extLst>
          </p:cNvPr>
          <p:cNvSpPr>
            <a:spLocks noGrp="1"/>
          </p:cNvSpPr>
          <p:nvPr>
            <p:ph type="pic" sz="quarter" idx="13"/>
          </p:nvPr>
        </p:nvSpPr>
        <p:spPr>
          <a:xfrm>
            <a:off x="7880350" y="0"/>
            <a:ext cx="4311650" cy="6857999"/>
          </a:xfrm>
        </p:spPr>
        <p:txBody>
          <a:bodyPr/>
          <a:lstStyle/>
          <a:p>
            <a:endParaRPr lang="en-US"/>
          </a:p>
        </p:txBody>
      </p:sp>
      <p:cxnSp>
        <p:nvCxnSpPr>
          <p:cNvPr id="6" name="Straight Connector 5">
            <a:extLst>
              <a:ext uri="{FF2B5EF4-FFF2-40B4-BE49-F238E27FC236}">
                <a16:creationId xmlns:a16="http://schemas.microsoft.com/office/drawing/2014/main" id="{3177F052-7870-4F78-861C-A2C3E4EF73A9}"/>
              </a:ext>
            </a:extLst>
          </p:cNvPr>
          <p:cNvCxnSpPr>
            <a:cxnSpLocks/>
          </p:cNvCxnSpPr>
          <p:nvPr userDrawn="1"/>
        </p:nvCxnSpPr>
        <p:spPr>
          <a:xfrm>
            <a:off x="919350" y="1737295"/>
            <a:ext cx="24986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5278406-BE2B-4B4A-A4AD-3478BB3E0851}"/>
              </a:ext>
            </a:extLst>
          </p:cNvPr>
          <p:cNvSpPr>
            <a:spLocks noGrp="1"/>
          </p:cNvSpPr>
          <p:nvPr>
            <p:ph type="body" sz="quarter" idx="12" hasCustomPrompt="1"/>
          </p:nvPr>
        </p:nvSpPr>
        <p:spPr>
          <a:xfrm>
            <a:off x="-298450" y="-387350"/>
            <a:ext cx="8597900" cy="1905000"/>
          </a:xfrm>
        </p:spPr>
        <p:txBody>
          <a:bodyPr>
            <a:noAutofit/>
          </a:bodyPr>
          <a:lstStyle>
            <a:lvl1pPr marL="0" indent="0">
              <a:buNone/>
              <a:defRPr sz="16600" cap="all" baseline="0">
                <a:solidFill>
                  <a:schemeClr val="bg2">
                    <a:lumMod val="85000"/>
                  </a:schemeClr>
                </a:solidFill>
              </a:defRPr>
            </a:lvl1pPr>
          </a:lstStyle>
          <a:p>
            <a:pPr lvl="0"/>
            <a:r>
              <a:rPr lang="en-US" err="1"/>
              <a:t>ClickIT</a:t>
            </a:r>
            <a:endParaRPr lang="en-US"/>
          </a:p>
        </p:txBody>
      </p:sp>
      <p:sp>
        <p:nvSpPr>
          <p:cNvPr id="11" name="Content Placeholder 2">
            <a:extLst>
              <a:ext uri="{FF2B5EF4-FFF2-40B4-BE49-F238E27FC236}">
                <a16:creationId xmlns:a16="http://schemas.microsoft.com/office/drawing/2014/main" id="{5C624FD4-3624-4510-87F5-1743D41EAC29}"/>
              </a:ext>
            </a:extLst>
          </p:cNvPr>
          <p:cNvSpPr>
            <a:spLocks noGrp="1"/>
          </p:cNvSpPr>
          <p:nvPr>
            <p:ph idx="14"/>
          </p:nvPr>
        </p:nvSpPr>
        <p:spPr>
          <a:xfrm>
            <a:off x="838200" y="2178049"/>
            <a:ext cx="6642100" cy="39989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75911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274638"/>
            <a:ext cx="12192000" cy="792162"/>
          </a:xfrm>
          <a:prstGeom prst="rect">
            <a:avLst/>
          </a:prstGeom>
          <a:gradFill>
            <a:gsLst>
              <a:gs pos="0">
                <a:srgbClr val="122745"/>
              </a:gs>
              <a:gs pos="99000">
                <a:schemeClr val="accent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lt1"/>
              </a:solidFill>
            </a:endParaRPr>
          </a:p>
        </p:txBody>
      </p:sp>
      <p:sp>
        <p:nvSpPr>
          <p:cNvPr id="2" name="Title 1"/>
          <p:cNvSpPr>
            <a:spLocks noGrp="1"/>
          </p:cNvSpPr>
          <p:nvPr>
            <p:ph type="title" hasCustomPrompt="1"/>
          </p:nvPr>
        </p:nvSpPr>
        <p:spPr>
          <a:xfrm>
            <a:off x="711200" y="274638"/>
            <a:ext cx="10769600" cy="792162"/>
          </a:xfrm>
        </p:spPr>
        <p:txBody>
          <a:bodyPr>
            <a:normAutofit/>
          </a:bodyPr>
          <a:lstStyle>
            <a:lvl1pPr algn="l">
              <a:defRPr sz="3200" baseline="0">
                <a:solidFill>
                  <a:schemeClr val="bg1"/>
                </a:solidFill>
              </a:defRPr>
            </a:lvl1pPr>
          </a:lstStyle>
          <a:p>
            <a:r>
              <a:rPr lang="en-US"/>
              <a:t>Slide title</a:t>
            </a:r>
          </a:p>
        </p:txBody>
      </p:sp>
      <p:pic>
        <p:nvPicPr>
          <p:cNvPr id="13" name="Picture 12" descr="C1_version_A_Large.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924800" y="5562601"/>
            <a:ext cx="3962400" cy="1190085"/>
          </a:xfrm>
          <a:prstGeom prst="rect">
            <a:avLst/>
          </a:prstGeom>
        </p:spPr>
      </p:pic>
      <p:grpSp>
        <p:nvGrpSpPr>
          <p:cNvPr id="18" name="Group 17"/>
          <p:cNvGrpSpPr/>
          <p:nvPr userDrawn="1"/>
        </p:nvGrpSpPr>
        <p:grpSpPr>
          <a:xfrm>
            <a:off x="11321925" y="410116"/>
            <a:ext cx="666875" cy="504285"/>
            <a:chOff x="7305701" y="2339512"/>
            <a:chExt cx="1340801" cy="1351869"/>
          </a:xfrm>
          <a:solidFill>
            <a:schemeClr val="bg1">
              <a:alpha val="10000"/>
            </a:schemeClr>
          </a:solidFill>
        </p:grpSpPr>
        <p:sp>
          <p:nvSpPr>
            <p:cNvPr id="19" name="5-Point Star 18"/>
            <p:cNvSpPr/>
            <p:nvPr userDrawn="1"/>
          </p:nvSpPr>
          <p:spPr>
            <a:xfrm rot="21388532">
              <a:off x="7960953" y="2339512"/>
              <a:ext cx="460620" cy="460620"/>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20" name="5-Point Star 19"/>
            <p:cNvSpPr/>
            <p:nvPr userDrawn="1"/>
          </p:nvSpPr>
          <p:spPr>
            <a:xfrm rot="1507755">
              <a:off x="7956917" y="3001796"/>
              <a:ext cx="689585" cy="689585"/>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21" name="5-Point Star 20"/>
            <p:cNvSpPr/>
            <p:nvPr userDrawn="1"/>
          </p:nvSpPr>
          <p:spPr>
            <a:xfrm>
              <a:off x="7305701" y="2682392"/>
              <a:ext cx="568299" cy="568299"/>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lvl="0" algn="ctr"/>
              <a:endParaRPr lang="en-US" sz="1800"/>
            </a:p>
          </p:txBody>
        </p:sp>
      </p:grpSp>
      <p:sp>
        <p:nvSpPr>
          <p:cNvPr id="5" name="Text Placeholder 4"/>
          <p:cNvSpPr>
            <a:spLocks noGrp="1"/>
          </p:cNvSpPr>
          <p:nvPr>
            <p:ph type="body" sz="quarter" idx="10" hasCustomPrompt="1"/>
          </p:nvPr>
        </p:nvSpPr>
        <p:spPr>
          <a:xfrm>
            <a:off x="711200" y="6081442"/>
            <a:ext cx="7518400" cy="304800"/>
          </a:xfrm>
        </p:spPr>
        <p:txBody>
          <a:bodyPr>
            <a:noAutofit/>
          </a:bodyPr>
          <a:lstStyle>
            <a:lvl1pPr marL="0" indent="0">
              <a:buNone/>
              <a:defRPr sz="1200" baseline="0">
                <a:solidFill>
                  <a:schemeClr val="tx1">
                    <a:lumMod val="60000"/>
                    <a:lumOff val="40000"/>
                  </a:schemeClr>
                </a:solidFill>
              </a:defRPr>
            </a:lvl1pPr>
            <a:lvl2pPr marL="457200" indent="0">
              <a:buNone/>
              <a:defRPr/>
            </a:lvl2pPr>
            <a:lvl3pPr marL="857250" indent="0">
              <a:buNone/>
              <a:defRPr/>
            </a:lvl3pPr>
            <a:lvl4pPr marL="1314450" indent="0">
              <a:buNone/>
              <a:defRPr/>
            </a:lvl4pPr>
            <a:lvl5pPr marL="1771650" indent="0">
              <a:buNone/>
              <a:defRPr/>
            </a:lvl5pPr>
          </a:lstStyle>
          <a:p>
            <a:pPr lvl="0"/>
            <a:r>
              <a:rPr lang="en-US"/>
              <a:t>Insert your footer text</a:t>
            </a:r>
          </a:p>
        </p:txBody>
      </p:sp>
      <p:grpSp>
        <p:nvGrpSpPr>
          <p:cNvPr id="26" name="Group 25"/>
          <p:cNvGrpSpPr/>
          <p:nvPr userDrawn="1"/>
        </p:nvGrpSpPr>
        <p:grpSpPr>
          <a:xfrm rot="10800000">
            <a:off x="-3" y="1078965"/>
            <a:ext cx="12192003" cy="46004"/>
            <a:chOff x="0" y="4716118"/>
            <a:chExt cx="9144002" cy="50615"/>
          </a:xfrm>
        </p:grpSpPr>
        <p:sp>
          <p:nvSpPr>
            <p:cNvPr id="27" name="Rectangle 26"/>
            <p:cNvSpPr/>
            <p:nvPr userDrawn="1"/>
          </p:nvSpPr>
          <p:spPr>
            <a:xfrm>
              <a:off x="0" y="4716118"/>
              <a:ext cx="1851501" cy="50615"/>
            </a:xfrm>
            <a:prstGeom prst="rect">
              <a:avLst/>
            </a:prstGeom>
            <a:solidFill>
              <a:schemeClr val="accent2">
                <a:lumMod val="75000"/>
              </a:schemeClr>
            </a:solidFill>
            <a:ln w="9525">
              <a:noFill/>
              <a:miter lim="800000"/>
              <a:headEnd/>
              <a:tailEnd/>
            </a:ln>
            <a:effectLst/>
          </p:spPr>
          <p:txBody>
            <a:bodyPr rtlCol="0" anchor="ctr"/>
            <a:lstStyle/>
            <a:p>
              <a:pPr algn="ctr"/>
              <a:endParaRPr lang="en-US" sz="1800"/>
            </a:p>
          </p:txBody>
        </p:sp>
        <p:sp>
          <p:nvSpPr>
            <p:cNvPr id="28" name="Rectangle 27"/>
            <p:cNvSpPr/>
            <p:nvPr userDrawn="1"/>
          </p:nvSpPr>
          <p:spPr>
            <a:xfrm>
              <a:off x="4495801" y="4716162"/>
              <a:ext cx="4648201" cy="50570"/>
            </a:xfrm>
            <a:prstGeom prst="rect">
              <a:avLst/>
            </a:prstGeom>
            <a:solidFill>
              <a:schemeClr val="accent2">
                <a:lumMod val="40000"/>
                <a:lumOff val="60000"/>
              </a:schemeClr>
            </a:solidFill>
            <a:ln w="9525">
              <a:noFill/>
              <a:miter lim="800000"/>
              <a:headEnd/>
              <a:tailEnd/>
            </a:ln>
            <a:effectLst/>
          </p:spPr>
          <p:txBody>
            <a:bodyPr rtlCol="0" anchor="ctr"/>
            <a:lstStyle/>
            <a:p>
              <a:pPr algn="ctr"/>
              <a:endParaRPr lang="en-US" sz="1800"/>
            </a:p>
          </p:txBody>
        </p:sp>
        <p:sp>
          <p:nvSpPr>
            <p:cNvPr id="29" name="Rectangle 28"/>
            <p:cNvSpPr/>
            <p:nvPr userDrawn="1"/>
          </p:nvSpPr>
          <p:spPr>
            <a:xfrm>
              <a:off x="1851502" y="4716162"/>
              <a:ext cx="2644300" cy="50570"/>
            </a:xfrm>
            <a:prstGeom prst="rect">
              <a:avLst/>
            </a:prstGeom>
            <a:solidFill>
              <a:schemeClr val="accent2"/>
            </a:solidFill>
            <a:ln w="9525">
              <a:noFill/>
              <a:miter lim="800000"/>
              <a:headEnd/>
              <a:tailEnd/>
            </a:ln>
            <a:effectLst/>
          </p:spPr>
          <p:txBody>
            <a:bodyPr rtlCol="0" anchor="ctr"/>
            <a:lstStyle/>
            <a:p>
              <a:pPr lvl="0" algn="ctr"/>
              <a:endParaRPr lang="en-US" sz="1800"/>
            </a:p>
          </p:txBody>
        </p:sp>
      </p:grpSp>
      <p:sp>
        <p:nvSpPr>
          <p:cNvPr id="31" name="Text Placeholder 8"/>
          <p:cNvSpPr>
            <a:spLocks noGrp="1"/>
          </p:cNvSpPr>
          <p:nvPr>
            <p:ph type="body" sz="quarter" idx="12" hasCustomPrompt="1"/>
          </p:nvPr>
        </p:nvSpPr>
        <p:spPr>
          <a:xfrm>
            <a:off x="711200" y="1295400"/>
            <a:ext cx="10769600" cy="4343400"/>
          </a:xfrm>
        </p:spPr>
        <p:txBody>
          <a:bodyPr>
            <a:normAutofit/>
          </a:bodyPr>
          <a:lstStyle>
            <a:lvl1pPr marL="347663" indent="-347663">
              <a:buFont typeface="Wingdings" panose="05000000000000000000" pitchFamily="2" charset="2"/>
              <a:buChar char=""/>
              <a:tabLst/>
              <a:defRPr sz="2800"/>
            </a:lvl1pPr>
            <a:lvl2pPr marL="800100" indent="-342900">
              <a:buFont typeface="Arial" panose="020B0604020202020204" pitchFamily="34" charset="0"/>
              <a:buChar char="•"/>
              <a:defRPr sz="2400" baseline="0"/>
            </a:lvl2pPr>
            <a:lvl3pPr marL="1257300" indent="-342900">
              <a:buFont typeface="Calibri" panose="020F0502020204030204" pitchFamily="34" charset="0"/>
              <a:buChar char="-"/>
              <a:defRPr sz="2000" baseline="0"/>
            </a:lvl3pPr>
            <a:lvl4pPr marL="1714500" indent="-342900">
              <a:buFont typeface="Arial" panose="020B0604020202020204" pitchFamily="34" charset="0"/>
              <a:buChar char="•"/>
              <a:defRPr sz="2000"/>
            </a:lvl4pPr>
            <a:lvl5pPr marL="2114550" indent="-342900">
              <a:buFont typeface="Calibri" panose="020F0502020204030204" pitchFamily="34" charset="0"/>
              <a:buChar cha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020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274638"/>
            <a:ext cx="12192000" cy="792162"/>
          </a:xfrm>
          <a:prstGeom prst="rect">
            <a:avLst/>
          </a:prstGeom>
          <a:gradFill>
            <a:gsLst>
              <a:gs pos="0">
                <a:srgbClr val="122745"/>
              </a:gs>
              <a:gs pos="99000">
                <a:schemeClr val="accent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lt1"/>
              </a:solidFill>
            </a:endParaRPr>
          </a:p>
        </p:txBody>
      </p:sp>
      <p:sp>
        <p:nvSpPr>
          <p:cNvPr id="3" name="Title 1"/>
          <p:cNvSpPr>
            <a:spLocks noGrp="1"/>
          </p:cNvSpPr>
          <p:nvPr>
            <p:ph type="title" hasCustomPrompt="1"/>
          </p:nvPr>
        </p:nvSpPr>
        <p:spPr>
          <a:xfrm>
            <a:off x="711200" y="274638"/>
            <a:ext cx="10769600" cy="792162"/>
          </a:xfrm>
        </p:spPr>
        <p:txBody>
          <a:bodyPr>
            <a:normAutofit/>
          </a:bodyPr>
          <a:lstStyle>
            <a:lvl1pPr algn="l">
              <a:defRPr sz="3200">
                <a:solidFill>
                  <a:schemeClr val="bg1"/>
                </a:solidFill>
              </a:defRPr>
            </a:lvl1pPr>
          </a:lstStyle>
          <a:p>
            <a:r>
              <a:rPr lang="en-US"/>
              <a:t>Slide title – use for image comparisons</a:t>
            </a:r>
          </a:p>
        </p:txBody>
      </p:sp>
      <p:pic>
        <p:nvPicPr>
          <p:cNvPr id="4" name="Picture 3" descr="C1_version_A_Large.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924800" y="5562601"/>
            <a:ext cx="3962400" cy="1190085"/>
          </a:xfrm>
          <a:prstGeom prst="rect">
            <a:avLst/>
          </a:prstGeom>
        </p:spPr>
      </p:pic>
      <p:grpSp>
        <p:nvGrpSpPr>
          <p:cNvPr id="5" name="Group 4"/>
          <p:cNvGrpSpPr/>
          <p:nvPr userDrawn="1"/>
        </p:nvGrpSpPr>
        <p:grpSpPr>
          <a:xfrm>
            <a:off x="11321925" y="410116"/>
            <a:ext cx="666875" cy="504285"/>
            <a:chOff x="7305701" y="2339512"/>
            <a:chExt cx="1340801" cy="1351869"/>
          </a:xfrm>
          <a:solidFill>
            <a:schemeClr val="bg1">
              <a:alpha val="10000"/>
            </a:schemeClr>
          </a:solidFill>
        </p:grpSpPr>
        <p:sp>
          <p:nvSpPr>
            <p:cNvPr id="6" name="5-Point Star 5"/>
            <p:cNvSpPr/>
            <p:nvPr userDrawn="1"/>
          </p:nvSpPr>
          <p:spPr>
            <a:xfrm rot="21388532">
              <a:off x="7960953" y="2339512"/>
              <a:ext cx="460620" cy="460620"/>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7" name="5-Point Star 6"/>
            <p:cNvSpPr/>
            <p:nvPr userDrawn="1"/>
          </p:nvSpPr>
          <p:spPr>
            <a:xfrm rot="1507755">
              <a:off x="7956917" y="3001796"/>
              <a:ext cx="689585" cy="689585"/>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8" name="5-Point Star 7"/>
            <p:cNvSpPr/>
            <p:nvPr userDrawn="1"/>
          </p:nvSpPr>
          <p:spPr>
            <a:xfrm>
              <a:off x="7305701" y="2682392"/>
              <a:ext cx="568299" cy="568299"/>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lvl="0" algn="ctr"/>
              <a:endParaRPr lang="en-US" sz="1800"/>
            </a:p>
          </p:txBody>
        </p:sp>
      </p:grpSp>
      <p:sp>
        <p:nvSpPr>
          <p:cNvPr id="9" name="Text Placeholder 4"/>
          <p:cNvSpPr>
            <a:spLocks noGrp="1"/>
          </p:cNvSpPr>
          <p:nvPr>
            <p:ph type="body" sz="quarter" idx="10" hasCustomPrompt="1"/>
          </p:nvPr>
        </p:nvSpPr>
        <p:spPr>
          <a:xfrm>
            <a:off x="711200" y="6081442"/>
            <a:ext cx="7518400" cy="304800"/>
          </a:xfrm>
        </p:spPr>
        <p:txBody>
          <a:bodyPr>
            <a:noAutofit/>
          </a:bodyPr>
          <a:lstStyle>
            <a:lvl1pPr marL="0" indent="0">
              <a:buNone/>
              <a:defRPr sz="1200" baseline="0">
                <a:solidFill>
                  <a:schemeClr val="tx1">
                    <a:lumMod val="60000"/>
                    <a:lumOff val="40000"/>
                  </a:schemeClr>
                </a:solidFill>
              </a:defRPr>
            </a:lvl1pPr>
            <a:lvl2pPr marL="457200" indent="0">
              <a:buNone/>
              <a:defRPr/>
            </a:lvl2pPr>
            <a:lvl3pPr marL="857250" indent="0">
              <a:buNone/>
              <a:defRPr/>
            </a:lvl3pPr>
            <a:lvl4pPr marL="1314450" indent="0">
              <a:buNone/>
              <a:defRPr/>
            </a:lvl4pPr>
            <a:lvl5pPr marL="1771650" indent="0">
              <a:buNone/>
              <a:defRPr/>
            </a:lvl5pPr>
          </a:lstStyle>
          <a:p>
            <a:pPr lvl="0"/>
            <a:r>
              <a:rPr lang="en-US"/>
              <a:t>Insert your footer text</a:t>
            </a:r>
          </a:p>
        </p:txBody>
      </p:sp>
      <p:grpSp>
        <p:nvGrpSpPr>
          <p:cNvPr id="11" name="Group 10"/>
          <p:cNvGrpSpPr/>
          <p:nvPr userDrawn="1"/>
        </p:nvGrpSpPr>
        <p:grpSpPr>
          <a:xfrm rot="10800000">
            <a:off x="-3" y="1078965"/>
            <a:ext cx="12192003" cy="46004"/>
            <a:chOff x="0" y="4716118"/>
            <a:chExt cx="9144002" cy="50615"/>
          </a:xfrm>
        </p:grpSpPr>
        <p:sp>
          <p:nvSpPr>
            <p:cNvPr id="12" name="Rectangle 11"/>
            <p:cNvSpPr/>
            <p:nvPr userDrawn="1"/>
          </p:nvSpPr>
          <p:spPr>
            <a:xfrm>
              <a:off x="0" y="4716118"/>
              <a:ext cx="1851501" cy="50615"/>
            </a:xfrm>
            <a:prstGeom prst="rect">
              <a:avLst/>
            </a:prstGeom>
            <a:solidFill>
              <a:schemeClr val="accent2">
                <a:lumMod val="75000"/>
              </a:schemeClr>
            </a:solidFill>
            <a:ln w="9525">
              <a:noFill/>
              <a:miter lim="800000"/>
              <a:headEnd/>
              <a:tailEnd/>
            </a:ln>
            <a:effectLst/>
          </p:spPr>
          <p:txBody>
            <a:bodyPr rtlCol="0" anchor="ctr"/>
            <a:lstStyle/>
            <a:p>
              <a:pPr algn="ctr"/>
              <a:endParaRPr lang="en-US" sz="1800"/>
            </a:p>
          </p:txBody>
        </p:sp>
        <p:sp>
          <p:nvSpPr>
            <p:cNvPr id="13" name="Rectangle 12"/>
            <p:cNvSpPr/>
            <p:nvPr userDrawn="1"/>
          </p:nvSpPr>
          <p:spPr>
            <a:xfrm>
              <a:off x="4495801" y="4716162"/>
              <a:ext cx="4648201" cy="50570"/>
            </a:xfrm>
            <a:prstGeom prst="rect">
              <a:avLst/>
            </a:prstGeom>
            <a:solidFill>
              <a:schemeClr val="accent2">
                <a:lumMod val="40000"/>
                <a:lumOff val="60000"/>
              </a:schemeClr>
            </a:solidFill>
            <a:ln w="9525">
              <a:noFill/>
              <a:miter lim="800000"/>
              <a:headEnd/>
              <a:tailEnd/>
            </a:ln>
            <a:effectLst/>
          </p:spPr>
          <p:txBody>
            <a:bodyPr rtlCol="0" anchor="ctr"/>
            <a:lstStyle/>
            <a:p>
              <a:pPr algn="ctr"/>
              <a:endParaRPr lang="en-US" sz="1800"/>
            </a:p>
          </p:txBody>
        </p:sp>
        <p:sp>
          <p:nvSpPr>
            <p:cNvPr id="14" name="Rectangle 13"/>
            <p:cNvSpPr/>
            <p:nvPr userDrawn="1"/>
          </p:nvSpPr>
          <p:spPr>
            <a:xfrm>
              <a:off x="1851502" y="4716162"/>
              <a:ext cx="2644300" cy="50570"/>
            </a:xfrm>
            <a:prstGeom prst="rect">
              <a:avLst/>
            </a:prstGeom>
            <a:solidFill>
              <a:schemeClr val="accent2"/>
            </a:solidFill>
            <a:ln w="9525">
              <a:noFill/>
              <a:miter lim="800000"/>
              <a:headEnd/>
              <a:tailEnd/>
            </a:ln>
            <a:effectLst/>
          </p:spPr>
          <p:txBody>
            <a:bodyPr rtlCol="0" anchor="ctr"/>
            <a:lstStyle/>
            <a:p>
              <a:pPr lvl="0" algn="ctr"/>
              <a:endParaRPr lang="en-US" sz="1800"/>
            </a:p>
          </p:txBody>
        </p:sp>
      </p:grpSp>
      <p:sp>
        <p:nvSpPr>
          <p:cNvPr id="19" name="Content Placeholder 18"/>
          <p:cNvSpPr>
            <a:spLocks noGrp="1"/>
          </p:cNvSpPr>
          <p:nvPr>
            <p:ph sz="quarter" idx="13"/>
          </p:nvPr>
        </p:nvSpPr>
        <p:spPr>
          <a:xfrm>
            <a:off x="711200" y="1295359"/>
            <a:ext cx="5080000" cy="4343441"/>
          </a:xfrm>
          <a:ln w="15875">
            <a:solidFill>
              <a:schemeClr val="bg1">
                <a:lumMod val="85000"/>
              </a:schemeClr>
            </a:solidFill>
            <a:bevel/>
          </a:ln>
          <a:effectLst>
            <a:outerShdw blurRad="76200" dist="38100" dir="8400000" algn="t" rotWithShape="0">
              <a:prstClr val="black">
                <a:alpha val="12000"/>
              </a:prstClr>
            </a:outerShdw>
          </a:effectLst>
        </p:spPr>
        <p:txBody>
          <a:bodyPr vert="horz" lIns="91440" tIns="45720" rIns="91440" bIns="45720" rtlCol="0">
            <a:normAutofit/>
          </a:bodyPr>
          <a:lstStyle>
            <a:lvl1pPr>
              <a:defRPr lang="en-US" dirty="0"/>
            </a:lvl1pPr>
          </a:lstStyle>
          <a:p>
            <a:pPr lvl="0"/>
            <a:endParaRPr lang="en-US"/>
          </a:p>
        </p:txBody>
      </p:sp>
      <p:sp>
        <p:nvSpPr>
          <p:cNvPr id="16" name="Content Placeholder 18"/>
          <p:cNvSpPr>
            <a:spLocks noGrp="1"/>
          </p:cNvSpPr>
          <p:nvPr>
            <p:ph sz="quarter" idx="14"/>
          </p:nvPr>
        </p:nvSpPr>
        <p:spPr>
          <a:xfrm>
            <a:off x="6400801" y="1295359"/>
            <a:ext cx="5062452" cy="4343441"/>
          </a:xfrm>
          <a:ln w="15875">
            <a:solidFill>
              <a:schemeClr val="bg1">
                <a:lumMod val="85000"/>
              </a:schemeClr>
            </a:solidFill>
            <a:bevel/>
          </a:ln>
          <a:effectLst>
            <a:outerShdw blurRad="76200" dist="38100" dir="8400000" algn="t" rotWithShape="0">
              <a:prstClr val="black">
                <a:alpha val="12000"/>
              </a:prstClr>
            </a:outerShdw>
          </a:effectLst>
        </p:spPr>
        <p:txBody>
          <a:bodyPr vert="horz" lIns="91440" tIns="45720" rIns="91440" bIns="45720" rtlCol="0">
            <a:normAutofit/>
          </a:bodyPr>
          <a:lstStyle>
            <a:lvl1pPr>
              <a:defRPr lang="en-US" dirty="0"/>
            </a:lvl1pPr>
          </a:lstStyle>
          <a:p>
            <a:pPr lvl="0"/>
            <a:endParaRPr lang="en-US"/>
          </a:p>
        </p:txBody>
      </p:sp>
    </p:spTree>
    <p:extLst>
      <p:ext uri="{BB962C8B-B14F-4D97-AF65-F5344CB8AC3E}">
        <p14:creationId xmlns:p14="http://schemas.microsoft.com/office/powerpoint/2010/main" val="1390485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1" name="Text Placeholder 8"/>
          <p:cNvSpPr>
            <a:spLocks noGrp="1"/>
          </p:cNvSpPr>
          <p:nvPr>
            <p:ph type="body" sz="quarter" idx="14" hasCustomPrompt="1"/>
          </p:nvPr>
        </p:nvSpPr>
        <p:spPr>
          <a:xfrm>
            <a:off x="711200" y="1295358"/>
            <a:ext cx="4368800" cy="4343442"/>
          </a:xfrm>
        </p:spPr>
        <p:txBody>
          <a:bodyPr>
            <a:normAutofit/>
          </a:bodyPr>
          <a:lstStyle>
            <a:lvl1pPr marL="347663" indent="-347663">
              <a:buFont typeface="Wingdings" panose="05000000000000000000" pitchFamily="2" charset="2"/>
              <a:buChar char=""/>
              <a:defRPr sz="2800"/>
            </a:lvl1pPr>
            <a:lvl2pPr marL="800100" indent="-342900">
              <a:buFont typeface="Arial" panose="020B0604020202020204" pitchFamily="34" charset="0"/>
              <a:buChar char="•"/>
              <a:defRPr sz="2400" baseline="0"/>
            </a:lvl2pPr>
            <a:lvl3pPr marL="1257300" indent="-342900">
              <a:buFont typeface="Calibri" panose="020F0502020204030204" pitchFamily="34" charset="0"/>
              <a:buChar char="-"/>
              <a:defRPr sz="2000" baseline="0"/>
            </a:lvl3pPr>
            <a:lvl4pPr marL="1714500" indent="-342900">
              <a:buFont typeface="Arial" panose="020B0604020202020204" pitchFamily="34" charset="0"/>
              <a:buChar char="•"/>
              <a:defRPr sz="2000"/>
            </a:lvl4pPr>
            <a:lvl5pPr marL="2114550" indent="-342900">
              <a:buFont typeface="Calibri" panose="020F0502020204030204" pitchFamily="34" charset="0"/>
              <a:buChar cha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0" y="274638"/>
            <a:ext cx="12192000" cy="792162"/>
          </a:xfrm>
          <a:prstGeom prst="rect">
            <a:avLst/>
          </a:prstGeom>
          <a:gradFill>
            <a:gsLst>
              <a:gs pos="0">
                <a:srgbClr val="122745"/>
              </a:gs>
              <a:gs pos="99000">
                <a:schemeClr val="accent4"/>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lt1"/>
              </a:solidFill>
            </a:endParaRPr>
          </a:p>
        </p:txBody>
      </p:sp>
      <p:sp>
        <p:nvSpPr>
          <p:cNvPr id="3" name="Title 1"/>
          <p:cNvSpPr>
            <a:spLocks noGrp="1"/>
          </p:cNvSpPr>
          <p:nvPr>
            <p:ph type="title" hasCustomPrompt="1"/>
          </p:nvPr>
        </p:nvSpPr>
        <p:spPr>
          <a:xfrm>
            <a:off x="711200" y="274638"/>
            <a:ext cx="10769600" cy="792162"/>
          </a:xfrm>
        </p:spPr>
        <p:txBody>
          <a:bodyPr>
            <a:normAutofit/>
          </a:bodyPr>
          <a:lstStyle>
            <a:lvl1pPr algn="l">
              <a:defRPr sz="3200" baseline="0">
                <a:solidFill>
                  <a:schemeClr val="bg1"/>
                </a:solidFill>
              </a:defRPr>
            </a:lvl1pPr>
          </a:lstStyle>
          <a:p>
            <a:r>
              <a:rPr lang="en-US"/>
              <a:t>Slide title – text and image</a:t>
            </a:r>
          </a:p>
        </p:txBody>
      </p:sp>
      <p:pic>
        <p:nvPicPr>
          <p:cNvPr id="4" name="Picture 3" descr="C1_version_A_Large.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924800" y="5562601"/>
            <a:ext cx="3962400" cy="1190085"/>
          </a:xfrm>
          <a:prstGeom prst="rect">
            <a:avLst/>
          </a:prstGeom>
        </p:spPr>
      </p:pic>
      <p:grpSp>
        <p:nvGrpSpPr>
          <p:cNvPr id="5" name="Group 4"/>
          <p:cNvGrpSpPr/>
          <p:nvPr userDrawn="1"/>
        </p:nvGrpSpPr>
        <p:grpSpPr>
          <a:xfrm>
            <a:off x="11321925" y="410116"/>
            <a:ext cx="666875" cy="504285"/>
            <a:chOff x="7305701" y="2339512"/>
            <a:chExt cx="1340801" cy="1351869"/>
          </a:xfrm>
          <a:solidFill>
            <a:schemeClr val="bg1">
              <a:alpha val="10000"/>
            </a:schemeClr>
          </a:solidFill>
        </p:grpSpPr>
        <p:sp>
          <p:nvSpPr>
            <p:cNvPr id="6" name="5-Point Star 5"/>
            <p:cNvSpPr/>
            <p:nvPr userDrawn="1"/>
          </p:nvSpPr>
          <p:spPr>
            <a:xfrm rot="21388532">
              <a:off x="7960953" y="2339512"/>
              <a:ext cx="460620" cy="460620"/>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7" name="5-Point Star 6"/>
            <p:cNvSpPr/>
            <p:nvPr userDrawn="1"/>
          </p:nvSpPr>
          <p:spPr>
            <a:xfrm rot="1507755">
              <a:off x="7956917" y="3001796"/>
              <a:ext cx="689585" cy="689585"/>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algn="ctr"/>
              <a:endParaRPr lang="en-US" sz="1800"/>
            </a:p>
          </p:txBody>
        </p:sp>
        <p:sp>
          <p:nvSpPr>
            <p:cNvPr id="8" name="5-Point Star 7"/>
            <p:cNvSpPr/>
            <p:nvPr userDrawn="1"/>
          </p:nvSpPr>
          <p:spPr>
            <a:xfrm>
              <a:off x="7305701" y="2682392"/>
              <a:ext cx="568299" cy="568299"/>
            </a:xfrm>
            <a:prstGeom prst="star5">
              <a:avLst/>
            </a:prstGeom>
            <a:grpFill/>
            <a:ln w="9525">
              <a:noFill/>
              <a:miter lim="800000"/>
              <a:headEnd/>
              <a:tailEnd/>
            </a:ln>
            <a:effectLst>
              <a:outerShdw blurRad="50800" dist="38100" dir="2700000" algn="tl" rotWithShape="0">
                <a:prstClr val="black">
                  <a:alpha val="40000"/>
                </a:prstClr>
              </a:outerShdw>
            </a:effectLst>
          </p:spPr>
          <p:txBody>
            <a:bodyPr rtlCol="0" anchor="ctr"/>
            <a:lstStyle/>
            <a:p>
              <a:pPr lvl="0" algn="ctr"/>
              <a:endParaRPr lang="en-US" sz="1800"/>
            </a:p>
          </p:txBody>
        </p:sp>
      </p:grpSp>
      <p:sp>
        <p:nvSpPr>
          <p:cNvPr id="9" name="Text Placeholder 4"/>
          <p:cNvSpPr>
            <a:spLocks noGrp="1"/>
          </p:cNvSpPr>
          <p:nvPr>
            <p:ph type="body" sz="quarter" idx="10" hasCustomPrompt="1"/>
          </p:nvPr>
        </p:nvSpPr>
        <p:spPr>
          <a:xfrm>
            <a:off x="711200" y="6081442"/>
            <a:ext cx="7518400" cy="304800"/>
          </a:xfrm>
        </p:spPr>
        <p:txBody>
          <a:bodyPr>
            <a:noAutofit/>
          </a:bodyPr>
          <a:lstStyle>
            <a:lvl1pPr marL="0" indent="0">
              <a:buNone/>
              <a:defRPr sz="1200" baseline="0">
                <a:solidFill>
                  <a:schemeClr val="tx1">
                    <a:lumMod val="60000"/>
                    <a:lumOff val="40000"/>
                  </a:schemeClr>
                </a:solidFill>
              </a:defRPr>
            </a:lvl1pPr>
            <a:lvl2pPr marL="457200" indent="0">
              <a:buNone/>
              <a:defRPr/>
            </a:lvl2pPr>
            <a:lvl3pPr marL="857250" indent="0">
              <a:buNone/>
              <a:defRPr/>
            </a:lvl3pPr>
            <a:lvl4pPr marL="1314450" indent="0">
              <a:buNone/>
              <a:defRPr/>
            </a:lvl4pPr>
            <a:lvl5pPr marL="1771650" indent="0">
              <a:buNone/>
              <a:defRPr/>
            </a:lvl5pPr>
          </a:lstStyle>
          <a:p>
            <a:pPr lvl="0"/>
            <a:r>
              <a:rPr lang="en-US"/>
              <a:t>Insert your footer text</a:t>
            </a:r>
          </a:p>
        </p:txBody>
      </p:sp>
      <p:grpSp>
        <p:nvGrpSpPr>
          <p:cNvPr id="11" name="Group 10"/>
          <p:cNvGrpSpPr/>
          <p:nvPr userDrawn="1"/>
        </p:nvGrpSpPr>
        <p:grpSpPr>
          <a:xfrm rot="10800000">
            <a:off x="-3" y="1078965"/>
            <a:ext cx="12192003" cy="46004"/>
            <a:chOff x="0" y="4716118"/>
            <a:chExt cx="9144002" cy="50615"/>
          </a:xfrm>
        </p:grpSpPr>
        <p:sp>
          <p:nvSpPr>
            <p:cNvPr id="12" name="Rectangle 11"/>
            <p:cNvSpPr/>
            <p:nvPr userDrawn="1"/>
          </p:nvSpPr>
          <p:spPr>
            <a:xfrm>
              <a:off x="0" y="4716118"/>
              <a:ext cx="1851501" cy="50615"/>
            </a:xfrm>
            <a:prstGeom prst="rect">
              <a:avLst/>
            </a:prstGeom>
            <a:solidFill>
              <a:schemeClr val="accent2">
                <a:lumMod val="75000"/>
              </a:schemeClr>
            </a:solidFill>
            <a:ln w="9525">
              <a:noFill/>
              <a:miter lim="800000"/>
              <a:headEnd/>
              <a:tailEnd/>
            </a:ln>
            <a:effectLst/>
          </p:spPr>
          <p:txBody>
            <a:bodyPr rtlCol="0" anchor="ctr"/>
            <a:lstStyle/>
            <a:p>
              <a:pPr algn="ctr"/>
              <a:endParaRPr lang="en-US" sz="1800"/>
            </a:p>
          </p:txBody>
        </p:sp>
        <p:sp>
          <p:nvSpPr>
            <p:cNvPr id="13" name="Rectangle 12"/>
            <p:cNvSpPr/>
            <p:nvPr userDrawn="1"/>
          </p:nvSpPr>
          <p:spPr>
            <a:xfrm>
              <a:off x="4495801" y="4716162"/>
              <a:ext cx="4648201" cy="50570"/>
            </a:xfrm>
            <a:prstGeom prst="rect">
              <a:avLst/>
            </a:prstGeom>
            <a:solidFill>
              <a:schemeClr val="accent2">
                <a:lumMod val="40000"/>
                <a:lumOff val="60000"/>
              </a:schemeClr>
            </a:solidFill>
            <a:ln w="9525">
              <a:noFill/>
              <a:miter lim="800000"/>
              <a:headEnd/>
              <a:tailEnd/>
            </a:ln>
            <a:effectLst/>
          </p:spPr>
          <p:txBody>
            <a:bodyPr rtlCol="0" anchor="ctr"/>
            <a:lstStyle/>
            <a:p>
              <a:pPr algn="ctr"/>
              <a:endParaRPr lang="en-US" sz="1800"/>
            </a:p>
          </p:txBody>
        </p:sp>
        <p:sp>
          <p:nvSpPr>
            <p:cNvPr id="14" name="Rectangle 13"/>
            <p:cNvSpPr/>
            <p:nvPr userDrawn="1"/>
          </p:nvSpPr>
          <p:spPr>
            <a:xfrm>
              <a:off x="1851502" y="4716162"/>
              <a:ext cx="2644300" cy="50570"/>
            </a:xfrm>
            <a:prstGeom prst="rect">
              <a:avLst/>
            </a:prstGeom>
            <a:solidFill>
              <a:schemeClr val="accent2"/>
            </a:solidFill>
            <a:ln w="9525">
              <a:noFill/>
              <a:miter lim="800000"/>
              <a:headEnd/>
              <a:tailEnd/>
            </a:ln>
            <a:effectLst/>
          </p:spPr>
          <p:txBody>
            <a:bodyPr rtlCol="0" anchor="ctr"/>
            <a:lstStyle/>
            <a:p>
              <a:pPr lvl="0" algn="ctr"/>
              <a:endParaRPr lang="en-US" sz="1800"/>
            </a:p>
          </p:txBody>
        </p:sp>
      </p:grpSp>
      <p:sp>
        <p:nvSpPr>
          <p:cNvPr id="19" name="Content Placeholder 18"/>
          <p:cNvSpPr>
            <a:spLocks noGrp="1"/>
          </p:cNvSpPr>
          <p:nvPr>
            <p:ph sz="quarter" idx="13"/>
          </p:nvPr>
        </p:nvSpPr>
        <p:spPr>
          <a:xfrm>
            <a:off x="5676899" y="1295359"/>
            <a:ext cx="5803900" cy="4343441"/>
          </a:xfrm>
          <a:ln w="15875">
            <a:solidFill>
              <a:schemeClr val="bg1">
                <a:lumMod val="85000"/>
              </a:schemeClr>
            </a:solidFill>
            <a:bevel/>
          </a:ln>
          <a:effectLst>
            <a:outerShdw blurRad="76200" dist="38100" dir="8400000" algn="t" rotWithShape="0">
              <a:prstClr val="black">
                <a:alpha val="12000"/>
              </a:prstClr>
            </a:outerShdw>
          </a:effectLst>
        </p:spPr>
        <p:txBody>
          <a:bodyPr vert="horz" lIns="91440" tIns="45720" rIns="91440" bIns="45720" rtlCol="0">
            <a:normAutofit/>
          </a:bodyPr>
          <a:lstStyle>
            <a:lvl1pPr>
              <a:defRPr lang="en-US" dirty="0"/>
            </a:lvl1pPr>
          </a:lstStyle>
          <a:p>
            <a:pPr lvl="0"/>
            <a:endParaRPr lang="en-US"/>
          </a:p>
        </p:txBody>
      </p:sp>
    </p:spTree>
    <p:extLst>
      <p:ext uri="{BB962C8B-B14F-4D97-AF65-F5344CB8AC3E}">
        <p14:creationId xmlns:p14="http://schemas.microsoft.com/office/powerpoint/2010/main" val="378409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E885546-4DBA-49EA-8094-761C148DD6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654676" y="4384492"/>
            <a:ext cx="2276067" cy="2276067"/>
          </a:xfrm>
          <a:prstGeom prst="rect">
            <a:avLst/>
          </a:prstGeom>
        </p:spPr>
      </p:pic>
      <p:cxnSp>
        <p:nvCxnSpPr>
          <p:cNvPr id="8" name="Straight Connector 7">
            <a:extLst>
              <a:ext uri="{FF2B5EF4-FFF2-40B4-BE49-F238E27FC236}">
                <a16:creationId xmlns:a16="http://schemas.microsoft.com/office/drawing/2014/main" id="{FB5801A7-4996-4606-8B4F-5708F2A76375}"/>
              </a:ext>
            </a:extLst>
          </p:cNvPr>
          <p:cNvCxnSpPr>
            <a:cxnSpLocks/>
          </p:cNvCxnSpPr>
          <p:nvPr userDrawn="1"/>
        </p:nvCxnSpPr>
        <p:spPr>
          <a:xfrm flipV="1">
            <a:off x="7667329" y="2358189"/>
            <a:ext cx="0" cy="2006868"/>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B95EF10C-B351-404F-93DC-DCC535DA3CE7}"/>
              </a:ext>
            </a:extLst>
          </p:cNvPr>
          <p:cNvSpPr>
            <a:spLocks noGrp="1"/>
          </p:cNvSpPr>
          <p:nvPr>
            <p:ph type="body" sz="quarter" idx="10"/>
          </p:nvPr>
        </p:nvSpPr>
        <p:spPr>
          <a:xfrm>
            <a:off x="2162710" y="2358189"/>
            <a:ext cx="5255678" cy="2090952"/>
          </a:xfrm>
        </p:spPr>
        <p:txBody>
          <a:bodyPr anchor="ctr" anchorCtr="0">
            <a:noAutofit/>
          </a:bodyPr>
          <a:lstStyle>
            <a:lvl1pPr marL="0" indent="0" algn="r">
              <a:buNone/>
              <a:defRPr sz="4300" cap="all" baseline="0">
                <a:latin typeface="+mj-lt"/>
              </a:defRPr>
            </a:lvl1pPr>
            <a:lvl2pPr marL="457200" indent="0" algn="r">
              <a:buNone/>
              <a:defRPr sz="4300" cap="all" baseline="0">
                <a:latin typeface="+mj-lt"/>
              </a:defRPr>
            </a:lvl2pPr>
            <a:lvl3pPr marL="914400" indent="0" algn="r">
              <a:buNone/>
              <a:defRPr sz="4300" cap="all" baseline="0">
                <a:latin typeface="+mj-lt"/>
              </a:defRPr>
            </a:lvl3pPr>
            <a:lvl4pPr marL="1371600" indent="0" algn="r">
              <a:buNone/>
              <a:defRPr sz="4300" cap="all" baseline="0">
                <a:latin typeface="+mj-lt"/>
              </a:defRPr>
            </a:lvl4pPr>
            <a:lvl5pPr marL="1828800" indent="0" algn="r">
              <a:buNone/>
              <a:defRPr sz="4300" cap="all" baseline="0">
                <a:latin typeface="+mj-lt"/>
              </a:defRPr>
            </a:lvl5pPr>
          </a:lstStyle>
          <a:p>
            <a:pPr lvl="0"/>
            <a:r>
              <a:rPr lang="en-US"/>
              <a:t>Click to edit Master text styles</a:t>
            </a:r>
          </a:p>
        </p:txBody>
      </p:sp>
      <p:sp>
        <p:nvSpPr>
          <p:cNvPr id="11" name="Text Placeholder 9">
            <a:extLst>
              <a:ext uri="{FF2B5EF4-FFF2-40B4-BE49-F238E27FC236}">
                <a16:creationId xmlns:a16="http://schemas.microsoft.com/office/drawing/2014/main" id="{BA8EDFAB-5C60-4767-A4F8-D1721D2D1EF0}"/>
              </a:ext>
            </a:extLst>
          </p:cNvPr>
          <p:cNvSpPr>
            <a:spLocks noGrp="1"/>
          </p:cNvSpPr>
          <p:nvPr>
            <p:ph type="body" sz="quarter" idx="11"/>
          </p:nvPr>
        </p:nvSpPr>
        <p:spPr>
          <a:xfrm>
            <a:off x="7832333" y="2865872"/>
            <a:ext cx="2507376" cy="991502"/>
          </a:xfrm>
        </p:spPr>
        <p:txBody>
          <a:bodyPr anchor="ctr" anchorCtr="0">
            <a:noAutofit/>
          </a:bodyPr>
          <a:lstStyle>
            <a:lvl1pPr marL="0" indent="0" algn="l">
              <a:buNone/>
              <a:defRPr sz="2400" cap="none" baseline="0">
                <a:solidFill>
                  <a:srgbClr val="8B90A0"/>
                </a:solidFill>
                <a:latin typeface="Gibson Light" pitchFamily="50" charset="0"/>
              </a:defRPr>
            </a:lvl1pPr>
            <a:lvl2pPr marL="457200" indent="0" algn="r">
              <a:buNone/>
              <a:defRPr sz="4300" cap="all" baseline="0">
                <a:latin typeface="+mj-lt"/>
              </a:defRPr>
            </a:lvl2pPr>
            <a:lvl3pPr marL="914400" indent="0" algn="r">
              <a:buNone/>
              <a:defRPr sz="4300" cap="all" baseline="0">
                <a:latin typeface="+mj-lt"/>
              </a:defRPr>
            </a:lvl3pPr>
            <a:lvl4pPr marL="1371600" indent="0" algn="r">
              <a:buNone/>
              <a:defRPr sz="4300" cap="all" baseline="0">
                <a:latin typeface="+mj-lt"/>
              </a:defRPr>
            </a:lvl4pPr>
            <a:lvl5pPr marL="1828800" indent="0" algn="r">
              <a:buNone/>
              <a:defRPr sz="4300" cap="all" baseline="0">
                <a:latin typeface="+mj-lt"/>
              </a:defRPr>
            </a:lvl5pPr>
          </a:lstStyle>
          <a:p>
            <a:pPr lvl="0"/>
            <a:r>
              <a:rPr lang="en-US"/>
              <a:t>Click to edit Master text styles</a:t>
            </a:r>
          </a:p>
        </p:txBody>
      </p:sp>
    </p:spTree>
    <p:extLst>
      <p:ext uri="{BB962C8B-B14F-4D97-AF65-F5344CB8AC3E}">
        <p14:creationId xmlns:p14="http://schemas.microsoft.com/office/powerpoint/2010/main" val="3677856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Calibri"/>
                <a:cs typeface="Calibri"/>
              </a:defRPr>
            </a:lvl1pPr>
          </a:lstStyle>
          <a:p>
            <a:pPr marL="12700">
              <a:spcBef>
                <a:spcPts val="51"/>
              </a:spcBef>
            </a:pPr>
            <a:r>
              <a:rPr lang="en-US"/>
              <a:t>Payments</a:t>
            </a:r>
            <a:r>
              <a:rPr lang="en-US" spc="-20"/>
              <a:t> </a:t>
            </a:r>
            <a:r>
              <a:rPr lang="en-US"/>
              <a:t>Professor</a:t>
            </a:r>
            <a:r>
              <a:rPr lang="en-US" spc="-15"/>
              <a:t> </a:t>
            </a:r>
            <a:r>
              <a:rPr lang="en-US"/>
              <a:t>&amp;</a:t>
            </a:r>
            <a:r>
              <a:rPr lang="en-US" spc="-20"/>
              <a:t> </a:t>
            </a:r>
            <a:r>
              <a:rPr lang="en-US"/>
              <a:t>VSoft</a:t>
            </a:r>
            <a:r>
              <a:rPr lang="en-US" spc="-15"/>
              <a:t> </a:t>
            </a:r>
            <a:fld id="{81D60167-4931-47E6-BA6A-407CBD079E47}" type="slidenum">
              <a:rPr lang="en-US" smtClean="0"/>
              <a:pPr marL="12700">
                <a:spcBef>
                  <a:spcPts val="51"/>
                </a:spcBef>
              </a:pPr>
              <a:t>‹#›</a:t>
            </a:fld>
            <a:r>
              <a:rPr lang="en-US" spc="-15"/>
              <a:t> </a:t>
            </a:r>
            <a:r>
              <a:rPr lang="en-US"/>
              <a:t>All</a:t>
            </a:r>
            <a:r>
              <a:rPr lang="en-US" spc="-25"/>
              <a:t> </a:t>
            </a:r>
            <a:r>
              <a:rPr lang="en-US"/>
              <a:t>Rights</a:t>
            </a:r>
            <a:r>
              <a:rPr lang="en-US" spc="-15"/>
              <a:t> </a:t>
            </a:r>
            <a:r>
              <a:rPr lang="en-US" spc="-11"/>
              <a:t>Reserved</a:t>
            </a:r>
          </a:p>
        </p:txBody>
      </p:sp>
    </p:spTree>
    <p:extLst>
      <p:ext uri="{BB962C8B-B14F-4D97-AF65-F5344CB8AC3E}">
        <p14:creationId xmlns:p14="http://schemas.microsoft.com/office/powerpoint/2010/main" val="693011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vert="horz" lIns="0" tIns="0" rIns="0" bIns="0" rtlCol="0">
            <a:normAutofit/>
          </a:bodyPr>
          <a:lstStyle>
            <a:lvl1pPr>
              <a:buClr>
                <a:srgbClr val="12FFEF"/>
              </a:buClr>
              <a:defRPr lang="en-US" dirty="0"/>
            </a:lvl1pPr>
            <a:lvl2pPr>
              <a:buClr>
                <a:schemeClr val="bg1"/>
              </a:buClr>
              <a:defRPr lang="en-US" dirty="0">
                <a:solidFill>
                  <a:srgbClr val="12FFEF"/>
                </a:solidFill>
              </a:defRPr>
            </a:lvl2pPr>
            <a:lvl3pPr>
              <a:buClr>
                <a:srgbClr val="12FFEF"/>
              </a:buClr>
              <a:defRPr lang="en-US" dirty="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420770" y="227584"/>
            <a:ext cx="11411012" cy="1219200"/>
          </a:xfrm>
        </p:spPr>
        <p:txBody>
          <a:bodyPr vert="horz" lIns="0" tIns="0" rIns="0" bIns="0" rtlCol="0" anchor="ctr">
            <a:normAutofit/>
          </a:bodyPr>
          <a:lstStyle>
            <a:lvl1pPr>
              <a:defRPr lang="en-US" dirty="0"/>
            </a:lvl1pPr>
          </a:lstStyle>
          <a:p>
            <a:pPr lvl="0"/>
            <a:r>
              <a:rPr lang="en-US"/>
              <a:t>Click to edit Master title style</a:t>
            </a:r>
          </a:p>
        </p:txBody>
      </p:sp>
      <p:sp>
        <p:nvSpPr>
          <p:cNvPr id="5" name="Rectangle 4">
            <a:extLst>
              <a:ext uri="{FF2B5EF4-FFF2-40B4-BE49-F238E27FC236}">
                <a16:creationId xmlns:a16="http://schemas.microsoft.com/office/drawing/2014/main" id="{9656CA08-1485-E258-A2B0-493ACB4D1C36}"/>
              </a:ext>
            </a:extLst>
          </p:cNvPr>
          <p:cNvSpPr/>
          <p:nvPr userDrawn="1"/>
        </p:nvSpPr>
        <p:spPr>
          <a:xfrm>
            <a:off x="0" y="1"/>
            <a:ext cx="12192000" cy="1446784"/>
          </a:xfrm>
          <a:prstGeom prst="rect">
            <a:avLst/>
          </a:prstGeom>
          <a:gradFill flip="none" rotWithShape="1">
            <a:gsLst>
              <a:gs pos="0">
                <a:srgbClr val="67219B"/>
              </a:gs>
              <a:gs pos="49000">
                <a:srgbClr val="391256"/>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400"/>
          </a:p>
        </p:txBody>
      </p:sp>
      <p:cxnSp>
        <p:nvCxnSpPr>
          <p:cNvPr id="6" name="Straight Connector 5">
            <a:extLst>
              <a:ext uri="{FF2B5EF4-FFF2-40B4-BE49-F238E27FC236}">
                <a16:creationId xmlns:a16="http://schemas.microsoft.com/office/drawing/2014/main" id="{396356E9-A473-9723-FC4A-EDCAE4B937AE}"/>
              </a:ext>
            </a:extLst>
          </p:cNvPr>
          <p:cNvCxnSpPr>
            <a:cxnSpLocks/>
          </p:cNvCxnSpPr>
          <p:nvPr userDrawn="1"/>
        </p:nvCxnSpPr>
        <p:spPr>
          <a:xfrm>
            <a:off x="0" y="1446784"/>
            <a:ext cx="121920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31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61346" y="1146218"/>
            <a:ext cx="5148000" cy="5147998"/>
          </a:xfrm>
          <a:custGeom>
            <a:avLst/>
            <a:gdLst>
              <a:gd name="connsiteX0" fmla="*/ 0 w 5148000"/>
              <a:gd name="connsiteY0" fmla="*/ 0 h 5147998"/>
              <a:gd name="connsiteX1" fmla="*/ 3514508 w 5148000"/>
              <a:gd name="connsiteY1" fmla="*/ 0 h 5147998"/>
              <a:gd name="connsiteX2" fmla="*/ 3681505 w 5148000"/>
              <a:gd name="connsiteY2" fmla="*/ 8433 h 5147998"/>
              <a:gd name="connsiteX3" fmla="*/ 5148000 w 5148000"/>
              <a:gd name="connsiteY3" fmla="*/ 1633511 h 5147998"/>
              <a:gd name="connsiteX4" fmla="*/ 5148000 w 5148000"/>
              <a:gd name="connsiteY4" fmla="*/ 5147998 h 5147998"/>
              <a:gd name="connsiteX5" fmla="*/ 0 w 5148000"/>
              <a:gd name="connsiteY5" fmla="*/ 5147998 h 5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147998">
                <a:moveTo>
                  <a:pt x="0" y="0"/>
                </a:moveTo>
                <a:lnTo>
                  <a:pt x="3514508" y="0"/>
                </a:lnTo>
                <a:lnTo>
                  <a:pt x="3681505" y="8433"/>
                </a:lnTo>
                <a:cubicBezTo>
                  <a:pt x="4505214" y="92085"/>
                  <a:pt x="5148000" y="787732"/>
                  <a:pt x="5148000" y="1633511"/>
                </a:cubicBezTo>
                <a:lnTo>
                  <a:pt x="5148000" y="5147998"/>
                </a:lnTo>
                <a:lnTo>
                  <a:pt x="0" y="5147998"/>
                </a:lnTo>
                <a:close/>
              </a:path>
            </a:pathLst>
          </a:custGeom>
          <a:solidFill>
            <a:schemeClr val="bg1">
              <a:lumMod val="95000"/>
            </a:schemeClr>
          </a:solidFill>
        </p:spPr>
        <p:txBody>
          <a:bodyPr rtlCol="0">
            <a:noAutofit/>
          </a:bodyPr>
          <a:lstStyle>
            <a:lvl1pPr marL="0" indent="0" algn="ctr">
              <a:buNone/>
              <a:defRPr sz="1200">
                <a:solidFill>
                  <a:schemeClr val="bg1">
                    <a:lumMod val="50000"/>
                  </a:schemeClr>
                </a:solidFill>
                <a:latin typeface="Playfair Display" pitchFamily="2" charset="0"/>
                <a:ea typeface="Playfair Display" pitchFamily="2" charset="0"/>
                <a:cs typeface="Playfair Display" pitchFamily="2" charset="0"/>
              </a:defRPr>
            </a:lvl1pPr>
          </a:lstStyle>
          <a:p>
            <a:pPr lvl="0"/>
            <a:r>
              <a:rPr lang="en-US" noProof="0"/>
              <a:t>Click icon to add picture</a:t>
            </a:r>
            <a:endParaRPr lang="en-ID" noProof="0"/>
          </a:p>
        </p:txBody>
      </p:sp>
    </p:spTree>
    <p:extLst>
      <p:ext uri="{BB962C8B-B14F-4D97-AF65-F5344CB8AC3E}">
        <p14:creationId xmlns:p14="http://schemas.microsoft.com/office/powerpoint/2010/main" val="4091610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10377" y="3107996"/>
            <a:ext cx="6848666" cy="1393944"/>
          </a:xfrm>
          <a:custGeom>
            <a:avLst/>
            <a:gdLst>
              <a:gd name="connsiteX0" fmla="*/ 696972 w 6848666"/>
              <a:gd name="connsiteY0" fmla="*/ 0 h 1393944"/>
              <a:gd name="connsiteX1" fmla="*/ 6848666 w 6848666"/>
              <a:gd name="connsiteY1" fmla="*/ 0 h 1393944"/>
              <a:gd name="connsiteX2" fmla="*/ 6848666 w 6848666"/>
              <a:gd name="connsiteY2" fmla="*/ 1393944 h 1393944"/>
              <a:gd name="connsiteX3" fmla="*/ 0 w 6848666"/>
              <a:gd name="connsiteY3" fmla="*/ 1393944 h 1393944"/>
              <a:gd name="connsiteX4" fmla="*/ 0 w 6848666"/>
              <a:gd name="connsiteY4" fmla="*/ 696972 h 1393944"/>
              <a:gd name="connsiteX5" fmla="*/ 696972 w 6848666"/>
              <a:gd name="connsiteY5" fmla="*/ 0 h 139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8666" h="1393944">
                <a:moveTo>
                  <a:pt x="696972" y="0"/>
                </a:moveTo>
                <a:lnTo>
                  <a:pt x="6848666" y="0"/>
                </a:lnTo>
                <a:lnTo>
                  <a:pt x="6848666" y="1393944"/>
                </a:lnTo>
                <a:lnTo>
                  <a:pt x="0" y="1393944"/>
                </a:lnTo>
                <a:lnTo>
                  <a:pt x="0" y="696972"/>
                </a:lnTo>
                <a:cubicBezTo>
                  <a:pt x="0" y="312045"/>
                  <a:pt x="312045" y="0"/>
                  <a:pt x="696972" y="0"/>
                </a:cubicBezTo>
                <a:close/>
              </a:path>
            </a:pathLst>
          </a:custGeom>
          <a:solidFill>
            <a:schemeClr val="bg1">
              <a:lumMod val="95000"/>
            </a:schemeClr>
          </a:solidFill>
        </p:spPr>
        <p:txBody>
          <a:bodyPr rtlCol="0">
            <a:noAutofit/>
          </a:bodyPr>
          <a:lstStyle>
            <a:lvl1pPr marL="0" indent="0" algn="ctr">
              <a:buNone/>
              <a:defRPr sz="1200">
                <a:solidFill>
                  <a:schemeClr val="bg1">
                    <a:lumMod val="50000"/>
                  </a:schemeClr>
                </a:solidFill>
                <a:latin typeface="Playfair Display" pitchFamily="2" charset="0"/>
                <a:ea typeface="Playfair Display" pitchFamily="2" charset="0"/>
                <a:cs typeface="Playfair Display" pitchFamily="2" charset="0"/>
              </a:defRPr>
            </a:lvl1pPr>
          </a:lstStyle>
          <a:p>
            <a:pPr lvl="0"/>
            <a:r>
              <a:rPr lang="en-US" noProof="0"/>
              <a:t>Click icon to add picture</a:t>
            </a:r>
            <a:endParaRPr lang="en-ID" noProof="0"/>
          </a:p>
        </p:txBody>
      </p:sp>
      <p:sp>
        <p:nvSpPr>
          <p:cNvPr id="8" name="Picture Placeholder 7"/>
          <p:cNvSpPr>
            <a:spLocks noGrp="1"/>
          </p:cNvSpPr>
          <p:nvPr>
            <p:ph type="pic" sz="quarter" idx="11"/>
          </p:nvPr>
        </p:nvSpPr>
        <p:spPr>
          <a:xfrm>
            <a:off x="7697165" y="3107996"/>
            <a:ext cx="2854136" cy="1393944"/>
          </a:xfrm>
          <a:custGeom>
            <a:avLst/>
            <a:gdLst>
              <a:gd name="connsiteX0" fmla="*/ 0 w 2854136"/>
              <a:gd name="connsiteY0" fmla="*/ 0 h 1393944"/>
              <a:gd name="connsiteX1" fmla="*/ 2157164 w 2854136"/>
              <a:gd name="connsiteY1" fmla="*/ 0 h 1393944"/>
              <a:gd name="connsiteX2" fmla="*/ 2854136 w 2854136"/>
              <a:gd name="connsiteY2" fmla="*/ 696972 h 1393944"/>
              <a:gd name="connsiteX3" fmla="*/ 2854136 w 2854136"/>
              <a:gd name="connsiteY3" fmla="*/ 1393944 h 1393944"/>
              <a:gd name="connsiteX4" fmla="*/ 0 w 2854136"/>
              <a:gd name="connsiteY4" fmla="*/ 1393944 h 139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4136" h="1393944">
                <a:moveTo>
                  <a:pt x="0" y="0"/>
                </a:moveTo>
                <a:lnTo>
                  <a:pt x="2157164" y="0"/>
                </a:lnTo>
                <a:cubicBezTo>
                  <a:pt x="2542091" y="0"/>
                  <a:pt x="2854136" y="312045"/>
                  <a:pt x="2854136" y="696972"/>
                </a:cubicBezTo>
                <a:lnTo>
                  <a:pt x="2854136" y="1393944"/>
                </a:lnTo>
                <a:lnTo>
                  <a:pt x="0" y="1393944"/>
                </a:lnTo>
                <a:close/>
              </a:path>
            </a:pathLst>
          </a:custGeom>
          <a:solidFill>
            <a:schemeClr val="bg1">
              <a:lumMod val="95000"/>
            </a:schemeClr>
          </a:solidFill>
        </p:spPr>
        <p:txBody>
          <a:bodyPr rtlCol="0">
            <a:noAutofit/>
          </a:bodyPr>
          <a:lstStyle>
            <a:lvl1pPr marL="0" indent="0" algn="ctr">
              <a:buNone/>
              <a:defRPr sz="1200">
                <a:solidFill>
                  <a:schemeClr val="bg1">
                    <a:lumMod val="50000"/>
                  </a:schemeClr>
                </a:solidFill>
                <a:latin typeface="Playfair Display" pitchFamily="2" charset="0"/>
                <a:ea typeface="Playfair Display" pitchFamily="2" charset="0"/>
                <a:cs typeface="Playfair Display" pitchFamily="2" charset="0"/>
              </a:defRPr>
            </a:lvl1pPr>
          </a:lstStyle>
          <a:p>
            <a:pPr lvl="0"/>
            <a:r>
              <a:rPr lang="en-US" noProof="0"/>
              <a:t>Click icon to add picture</a:t>
            </a:r>
            <a:endParaRPr lang="en-ID" noProof="0"/>
          </a:p>
        </p:txBody>
      </p:sp>
    </p:spTree>
    <p:extLst>
      <p:ext uri="{BB962C8B-B14F-4D97-AF65-F5344CB8AC3E}">
        <p14:creationId xmlns:p14="http://schemas.microsoft.com/office/powerpoint/2010/main" val="506757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FF06-73F5-4A7A-919A-A804DEC2C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06D8A-B2BF-4527-9674-A1DAD3F57E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6B6BB-D59C-408C-8875-0758987BF6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34DB66-152C-472B-A047-5899AAE31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93A0-1598-440A-820E-3D0AC58CB5BE}"/>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154816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4F20-FA45-4D9D-81B4-8C0CC7147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A67CB-3EC8-4687-9293-3D086979C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E88E8-1D29-4F25-8D6A-95A8139F93A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1D230-7475-4A29-8796-FC4EE10A7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FDB98-3DB8-4269-96B5-729F9429D9E7}"/>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3273635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9B08-2BE6-43E4-B6D8-F7BB20105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A3D69-13CA-496D-B1E9-4BFA01051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023-0BE4-4C01-A2F7-BB8E0CA39F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9B2905-7C4D-471F-8D7D-D6D7433A4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C491C-B341-4792-B5B0-AAB312D027F8}"/>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2017767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DA0-9C62-4AA4-B70F-A380F1E18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975B0-846A-46D4-B02F-825E29724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8B36CD-7EFB-4288-88CC-2A8FEC945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90483-3204-4500-88F6-A5429826DE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3FF1A7-7ED5-465C-B38E-38BD48162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3E9AC-439C-485A-A1E5-C8F5F4EBC512}"/>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427747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84AF-28BB-418B-B38D-9CD415271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E9175-5BB8-4106-B59D-431927952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792D5E-BD36-4779-B081-1B1D70291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5890B7-9E00-4E1B-9AEA-47A4383CF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8D60C-7314-4FE4-AAB3-D4CE97412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BF3DE4-5D39-44A4-904B-E8B7735F999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B598840-EEB9-4E47-9E90-F660F7E44A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90FD0-EBB3-4586-8C70-ECA8533B0095}"/>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616132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8A45-3AEA-4B85-BB42-9884D7911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F2DC8-306B-4A25-8870-215E4511C00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01122F-3E6E-4AA7-8928-9D1FB6B4A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0046C4-D149-45D0-8137-7E6ABCBAEFCF}"/>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2805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pic>
        <p:nvPicPr>
          <p:cNvPr id="9" name="Picture 8" descr="A picture containing large, plane, table, blue&#10;&#10;Description automatically generated">
            <a:extLst>
              <a:ext uri="{FF2B5EF4-FFF2-40B4-BE49-F238E27FC236}">
                <a16:creationId xmlns:a16="http://schemas.microsoft.com/office/drawing/2014/main" id="{B4BF2E76-061C-4B6B-858B-22D354D6C5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214997"/>
            <a:ext cx="11727465" cy="4068709"/>
          </a:xfrm>
          <a:prstGeom prst="rect">
            <a:avLst/>
          </a:prstGeom>
        </p:spPr>
      </p:pic>
      <p:cxnSp>
        <p:nvCxnSpPr>
          <p:cNvPr id="10" name="Straight Connector 9">
            <a:extLst>
              <a:ext uri="{FF2B5EF4-FFF2-40B4-BE49-F238E27FC236}">
                <a16:creationId xmlns:a16="http://schemas.microsoft.com/office/drawing/2014/main" id="{C02F0B76-E011-477C-BAAE-02177DCD5F2F}"/>
              </a:ext>
            </a:extLst>
          </p:cNvPr>
          <p:cNvCxnSpPr>
            <a:cxnSpLocks/>
          </p:cNvCxnSpPr>
          <p:nvPr userDrawn="1"/>
        </p:nvCxnSpPr>
        <p:spPr>
          <a:xfrm flipV="1">
            <a:off x="1000716" y="2273636"/>
            <a:ext cx="0" cy="160775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1321870" y="2247501"/>
            <a:ext cx="8341895" cy="978518"/>
          </a:xfrm>
        </p:spPr>
        <p:txBody>
          <a:bodyPr anchor="b"/>
          <a:lstStyle>
            <a:lvl1pPr algn="l">
              <a:defRPr sz="6000" cap="all" baseline="0">
                <a:solidFill>
                  <a:schemeClr val="bg2"/>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1321870" y="3317029"/>
            <a:ext cx="8341895" cy="523446"/>
          </a:xfrm>
        </p:spPr>
        <p:txBody>
          <a:bodyPr/>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F610411-95FB-4A14-B2F2-A30523A97E5A}"/>
              </a:ext>
            </a:extLst>
          </p:cNvPr>
          <p:cNvSpPr>
            <a:spLocks noGrp="1"/>
          </p:cNvSpPr>
          <p:nvPr>
            <p:ph type="pic" sz="quarter" idx="13"/>
          </p:nvPr>
        </p:nvSpPr>
        <p:spPr>
          <a:xfrm>
            <a:off x="1262703" y="4587875"/>
            <a:ext cx="4588033" cy="1443055"/>
          </a:xfrm>
        </p:spPr>
        <p:txBody>
          <a:bodyPr/>
          <a:lstStyle/>
          <a:p>
            <a:endParaRPr lang="en-US"/>
          </a:p>
        </p:txBody>
      </p:sp>
      <p:sp>
        <p:nvSpPr>
          <p:cNvPr id="12" name="Picture Placeholder 10">
            <a:extLst>
              <a:ext uri="{FF2B5EF4-FFF2-40B4-BE49-F238E27FC236}">
                <a16:creationId xmlns:a16="http://schemas.microsoft.com/office/drawing/2014/main" id="{ECDF102B-0808-4B90-8372-3DEECF300C1F}"/>
              </a:ext>
            </a:extLst>
          </p:cNvPr>
          <p:cNvSpPr>
            <a:spLocks noGrp="1"/>
          </p:cNvSpPr>
          <p:nvPr>
            <p:ph type="pic" sz="quarter" idx="14"/>
          </p:nvPr>
        </p:nvSpPr>
        <p:spPr>
          <a:xfrm>
            <a:off x="6357986" y="4587875"/>
            <a:ext cx="4588033" cy="1443055"/>
          </a:xfrm>
        </p:spPr>
        <p:txBody>
          <a:bodyPr/>
          <a:lstStyle/>
          <a:p>
            <a:endParaRPr lang="en-US"/>
          </a:p>
        </p:txBody>
      </p:sp>
    </p:spTree>
    <p:extLst>
      <p:ext uri="{BB962C8B-B14F-4D97-AF65-F5344CB8AC3E}">
        <p14:creationId xmlns:p14="http://schemas.microsoft.com/office/powerpoint/2010/main" val="2248686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1132C-7FC1-4056-B6B8-3283E42AF45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FF8203D-2CE0-4C55-B4AB-329FA9ED53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54C0C-5C3D-4294-8D95-8B4CC56F0488}"/>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2223184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34CD-FB74-4E71-9F21-774EB0D00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1CB1C-179A-4932-B490-76875AF9C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A1C063-B3E2-4B92-B741-CAD2078D4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A7951-E478-490B-8E18-DCA5353D41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A9B2AD2-E639-4355-96BB-8426AAE85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C59E7-7E72-4FB5-8375-66749AF2E770}"/>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181649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33F7-4D89-4754-AD00-5D74DD71C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BA152-4CD6-4BD9-9E1B-C6749C4E6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1987E-C7D4-48C9-A458-6FB32BAC6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E3B48-9547-46A6-A189-07BCF1681AD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486EA7-A650-4A06-BEC7-71DAEA0B0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C223D-B0A4-4A2C-BC62-A8741B778180}"/>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1660111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9DC4-E1B8-4C62-A45B-38D54398E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80C685-5F53-49E5-843D-AB07B7126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AC4A0-4EDB-4189-8DD5-CE43F75B67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7B5851-323A-42FF-AEDD-F8F3E0833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74CD1-9C4A-4D0E-848C-4668F5FAC1A6}"/>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844649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E941D-7919-4C2B-8018-673747C7DC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01F01-C3DC-406E-8790-A92E12566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F9BB5-FA99-4352-8228-B3D12EDE26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EFEBFC-C547-4CC0-8D77-E01D2334F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8655E-2582-4947-90F9-A8DFFBEE8812}"/>
              </a:ext>
            </a:extLst>
          </p:cNvPr>
          <p:cNvSpPr>
            <a:spLocks noGrp="1"/>
          </p:cNvSpPr>
          <p:nvPr>
            <p:ph type="sldNum" sz="quarter" idx="12"/>
          </p:nvPr>
        </p:nvSpPr>
        <p:spPr/>
        <p:txBody>
          <a:bodyPr/>
          <a:lstStyle/>
          <a:p>
            <a:fld id="{A1649EA9-3178-4E04-8188-02F3CEDF69CD}" type="slidenum">
              <a:rPr lang="en-US" smtClean="0"/>
              <a:t>‹#›</a:t>
            </a:fld>
            <a:endParaRPr lang="en-US"/>
          </a:p>
        </p:txBody>
      </p:sp>
    </p:spTree>
    <p:extLst>
      <p:ext uri="{BB962C8B-B14F-4D97-AF65-F5344CB8AC3E}">
        <p14:creationId xmlns:p14="http://schemas.microsoft.com/office/powerpoint/2010/main" val="1448136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1321870" y="4759693"/>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1321870" y="5829221"/>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large, plane, table, blue&#10;&#10;Description automatically generated">
            <a:extLst>
              <a:ext uri="{FF2B5EF4-FFF2-40B4-BE49-F238E27FC236}">
                <a16:creationId xmlns:a16="http://schemas.microsoft.com/office/drawing/2014/main" id="{A1BE6A03-D024-4315-8769-30679A6A32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214997"/>
            <a:ext cx="11727465" cy="4068709"/>
          </a:xfrm>
          <a:prstGeom prst="rect">
            <a:avLst/>
          </a:prstGeom>
        </p:spPr>
      </p:pic>
      <p:cxnSp>
        <p:nvCxnSpPr>
          <p:cNvPr id="8" name="Straight Connector 7">
            <a:extLst>
              <a:ext uri="{FF2B5EF4-FFF2-40B4-BE49-F238E27FC236}">
                <a16:creationId xmlns:a16="http://schemas.microsoft.com/office/drawing/2014/main" id="{D501CDE9-521C-42CE-A0CF-502D4524A9BD}"/>
              </a:ext>
            </a:extLst>
          </p:cNvPr>
          <p:cNvCxnSpPr>
            <a:cxnSpLocks/>
          </p:cNvCxnSpPr>
          <p:nvPr userDrawn="1"/>
        </p:nvCxnSpPr>
        <p:spPr>
          <a:xfrm flipV="1">
            <a:off x="1000716" y="4697347"/>
            <a:ext cx="0" cy="1607755"/>
          </a:xfrm>
          <a:prstGeom prst="line">
            <a:avLst/>
          </a:prstGeom>
          <a:ln w="2857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37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9" name="Picture 8" descr="A picture containing large, plane, table, blue&#10;&#10;Description automatically generated">
            <a:extLst>
              <a:ext uri="{FF2B5EF4-FFF2-40B4-BE49-F238E27FC236}">
                <a16:creationId xmlns:a16="http://schemas.microsoft.com/office/drawing/2014/main" id="{1C965574-D9F3-487C-89BF-15454458A4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4634165"/>
            <a:ext cx="11727465" cy="1992707"/>
          </a:xfrm>
          <a:prstGeom prst="rect">
            <a:avLst/>
          </a:prstGeom>
        </p:spPr>
      </p:pic>
      <p:cxnSp>
        <p:nvCxnSpPr>
          <p:cNvPr id="10" name="Straight Connector 9">
            <a:extLst>
              <a:ext uri="{FF2B5EF4-FFF2-40B4-BE49-F238E27FC236}">
                <a16:creationId xmlns:a16="http://schemas.microsoft.com/office/drawing/2014/main" id="{E496A9A4-4B69-4F36-B776-95CD26E6298F}"/>
              </a:ext>
            </a:extLst>
          </p:cNvPr>
          <p:cNvCxnSpPr>
            <a:cxnSpLocks/>
          </p:cNvCxnSpPr>
          <p:nvPr userDrawn="1"/>
        </p:nvCxnSpPr>
        <p:spPr>
          <a:xfrm flipV="1">
            <a:off x="1978616" y="2125597"/>
            <a:ext cx="0" cy="1607755"/>
          </a:xfrm>
          <a:prstGeom prst="line">
            <a:avLst/>
          </a:prstGeom>
          <a:ln w="2857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2327710" y="2140378"/>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2327710" y="3209906"/>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04374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E885546-4DBA-49EA-8094-761C148DD6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654676" y="4384492"/>
            <a:ext cx="2276067" cy="2276067"/>
          </a:xfrm>
          <a:prstGeom prst="rect">
            <a:avLst/>
          </a:prstGeom>
        </p:spPr>
      </p:pic>
      <p:cxnSp>
        <p:nvCxnSpPr>
          <p:cNvPr id="8" name="Straight Connector 7">
            <a:extLst>
              <a:ext uri="{FF2B5EF4-FFF2-40B4-BE49-F238E27FC236}">
                <a16:creationId xmlns:a16="http://schemas.microsoft.com/office/drawing/2014/main" id="{FB5801A7-4996-4606-8B4F-5708F2A76375}"/>
              </a:ext>
            </a:extLst>
          </p:cNvPr>
          <p:cNvCxnSpPr>
            <a:cxnSpLocks/>
          </p:cNvCxnSpPr>
          <p:nvPr userDrawn="1"/>
        </p:nvCxnSpPr>
        <p:spPr>
          <a:xfrm flipV="1">
            <a:off x="5718214" y="2358189"/>
            <a:ext cx="0" cy="2006868"/>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B95EF10C-B351-404F-93DC-DCC535DA3CE7}"/>
              </a:ext>
            </a:extLst>
          </p:cNvPr>
          <p:cNvSpPr>
            <a:spLocks noGrp="1"/>
          </p:cNvSpPr>
          <p:nvPr>
            <p:ph type="body" sz="quarter" idx="10"/>
          </p:nvPr>
        </p:nvSpPr>
        <p:spPr>
          <a:xfrm>
            <a:off x="586570" y="2358189"/>
            <a:ext cx="4623100" cy="2090952"/>
          </a:xfrm>
        </p:spPr>
        <p:txBody>
          <a:bodyPr anchor="ctr" anchorCtr="0">
            <a:noAutofit/>
          </a:bodyPr>
          <a:lstStyle>
            <a:lvl1pPr marL="0" indent="0" algn="r">
              <a:buNone/>
              <a:defRPr sz="4300" cap="all" baseline="0">
                <a:latin typeface="+mj-lt"/>
              </a:defRPr>
            </a:lvl1pPr>
            <a:lvl2pPr marL="457200" indent="0" algn="r">
              <a:buNone/>
              <a:defRPr sz="4300" cap="all" baseline="0">
                <a:latin typeface="+mj-lt"/>
              </a:defRPr>
            </a:lvl2pPr>
            <a:lvl3pPr marL="914400" indent="0" algn="r">
              <a:buNone/>
              <a:defRPr sz="4300" cap="all" baseline="0">
                <a:latin typeface="+mj-lt"/>
              </a:defRPr>
            </a:lvl3pPr>
            <a:lvl4pPr marL="1371600" indent="0" algn="r">
              <a:buNone/>
              <a:defRPr sz="4300" cap="all" baseline="0">
                <a:latin typeface="+mj-lt"/>
              </a:defRPr>
            </a:lvl4pPr>
            <a:lvl5pPr marL="1828800" indent="0" algn="r">
              <a:buNone/>
              <a:defRPr sz="4300" cap="all" baseline="0">
                <a:latin typeface="+mj-lt"/>
              </a:defRPr>
            </a:lvl5pPr>
          </a:lstStyle>
          <a:p>
            <a:pPr lvl="0"/>
            <a:r>
              <a:rPr lang="en-US"/>
              <a:t>Click to edit Master text styles</a:t>
            </a:r>
          </a:p>
        </p:txBody>
      </p:sp>
      <p:sp>
        <p:nvSpPr>
          <p:cNvPr id="11" name="Text Placeholder 9">
            <a:extLst>
              <a:ext uri="{FF2B5EF4-FFF2-40B4-BE49-F238E27FC236}">
                <a16:creationId xmlns:a16="http://schemas.microsoft.com/office/drawing/2014/main" id="{BA8EDFAB-5C60-4767-A4F8-D1721D2D1EF0}"/>
              </a:ext>
            </a:extLst>
          </p:cNvPr>
          <p:cNvSpPr>
            <a:spLocks noGrp="1"/>
          </p:cNvSpPr>
          <p:nvPr>
            <p:ph type="body" sz="quarter" idx="11"/>
          </p:nvPr>
        </p:nvSpPr>
        <p:spPr>
          <a:xfrm>
            <a:off x="6196430" y="2865872"/>
            <a:ext cx="4728631" cy="991502"/>
          </a:xfrm>
        </p:spPr>
        <p:txBody>
          <a:bodyPr anchor="ctr" anchorCtr="0">
            <a:noAutofit/>
          </a:bodyPr>
          <a:lstStyle>
            <a:lvl1pPr marL="0" indent="0" algn="l">
              <a:buNone/>
              <a:defRPr sz="2400" cap="none" baseline="0">
                <a:solidFill>
                  <a:srgbClr val="8B90A0"/>
                </a:solidFill>
                <a:latin typeface="Gibson Light" pitchFamily="50" charset="0"/>
              </a:defRPr>
            </a:lvl1pPr>
            <a:lvl2pPr marL="457200" indent="0" algn="r">
              <a:buNone/>
              <a:defRPr sz="4300" cap="all" baseline="0">
                <a:latin typeface="+mj-lt"/>
              </a:defRPr>
            </a:lvl2pPr>
            <a:lvl3pPr marL="914400" indent="0" algn="r">
              <a:buNone/>
              <a:defRPr sz="4300" cap="all" baseline="0">
                <a:latin typeface="+mj-lt"/>
              </a:defRPr>
            </a:lvl3pPr>
            <a:lvl4pPr marL="1371600" indent="0" algn="r">
              <a:buNone/>
              <a:defRPr sz="4300" cap="all" baseline="0">
                <a:latin typeface="+mj-lt"/>
              </a:defRPr>
            </a:lvl4pPr>
            <a:lvl5pPr marL="1828800" indent="0" algn="r">
              <a:buNone/>
              <a:defRPr sz="4300" cap="all" baseline="0">
                <a:latin typeface="+mj-lt"/>
              </a:defRPr>
            </a:lvl5pPr>
          </a:lstStyle>
          <a:p>
            <a:pPr lvl="0"/>
            <a:r>
              <a:rPr lang="en-US"/>
              <a:t>Click to edit Master text styles</a:t>
            </a:r>
          </a:p>
        </p:txBody>
      </p:sp>
    </p:spTree>
    <p:extLst>
      <p:ext uri="{BB962C8B-B14F-4D97-AF65-F5344CB8AC3E}">
        <p14:creationId xmlns:p14="http://schemas.microsoft.com/office/powerpoint/2010/main" val="285560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pic>
        <p:nvPicPr>
          <p:cNvPr id="9" name="Picture 8" descr="A picture containing large, plane, table, blue&#10;&#10;Description automatically generated">
            <a:extLst>
              <a:ext uri="{FF2B5EF4-FFF2-40B4-BE49-F238E27FC236}">
                <a16:creationId xmlns:a16="http://schemas.microsoft.com/office/drawing/2014/main" id="{B4BF2E76-061C-4B6B-858B-22D354D6C5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267" y="214997"/>
            <a:ext cx="11727465" cy="4068709"/>
          </a:xfrm>
          <a:prstGeom prst="rect">
            <a:avLst/>
          </a:prstGeom>
        </p:spPr>
      </p:pic>
      <p:cxnSp>
        <p:nvCxnSpPr>
          <p:cNvPr id="10" name="Straight Connector 9">
            <a:extLst>
              <a:ext uri="{FF2B5EF4-FFF2-40B4-BE49-F238E27FC236}">
                <a16:creationId xmlns:a16="http://schemas.microsoft.com/office/drawing/2014/main" id="{C02F0B76-E011-477C-BAAE-02177DCD5F2F}"/>
              </a:ext>
            </a:extLst>
          </p:cNvPr>
          <p:cNvCxnSpPr>
            <a:cxnSpLocks/>
          </p:cNvCxnSpPr>
          <p:nvPr userDrawn="1"/>
        </p:nvCxnSpPr>
        <p:spPr>
          <a:xfrm flipV="1">
            <a:off x="1000716" y="2273636"/>
            <a:ext cx="0" cy="160775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3BB059-59DB-4AC0-BCD4-7806C720FD76}"/>
              </a:ext>
            </a:extLst>
          </p:cNvPr>
          <p:cNvSpPr>
            <a:spLocks noGrp="1"/>
          </p:cNvSpPr>
          <p:nvPr>
            <p:ph type="ctrTitle"/>
          </p:nvPr>
        </p:nvSpPr>
        <p:spPr>
          <a:xfrm>
            <a:off x="1321870" y="2247501"/>
            <a:ext cx="8341895" cy="978518"/>
          </a:xfrm>
        </p:spPr>
        <p:txBody>
          <a:bodyPr anchor="b"/>
          <a:lstStyle>
            <a:lvl1pPr algn="l">
              <a:defRPr sz="6000" cap="all" baseline="0">
                <a:solidFill>
                  <a:schemeClr val="bg2"/>
                </a:solidFill>
              </a:defRPr>
            </a:lvl1pPr>
          </a:lstStyle>
          <a:p>
            <a:r>
              <a:rPr lang="en-US"/>
              <a:t>Click to edit Master</a:t>
            </a:r>
          </a:p>
        </p:txBody>
      </p:sp>
      <p:sp>
        <p:nvSpPr>
          <p:cNvPr id="3" name="Subtitle 2">
            <a:extLst>
              <a:ext uri="{FF2B5EF4-FFF2-40B4-BE49-F238E27FC236}">
                <a16:creationId xmlns:a16="http://schemas.microsoft.com/office/drawing/2014/main" id="{F5853D2D-C0DD-4AF8-BAD4-02D9AD1B4C5D}"/>
              </a:ext>
            </a:extLst>
          </p:cNvPr>
          <p:cNvSpPr>
            <a:spLocks noGrp="1"/>
          </p:cNvSpPr>
          <p:nvPr>
            <p:ph type="subTitle" idx="1"/>
          </p:nvPr>
        </p:nvSpPr>
        <p:spPr>
          <a:xfrm>
            <a:off x="1321870" y="3317029"/>
            <a:ext cx="8341895" cy="523446"/>
          </a:xfrm>
        </p:spPr>
        <p:txBody>
          <a:bodyPr/>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F610411-95FB-4A14-B2F2-A30523A97E5A}"/>
              </a:ext>
            </a:extLst>
          </p:cNvPr>
          <p:cNvSpPr>
            <a:spLocks noGrp="1"/>
          </p:cNvSpPr>
          <p:nvPr>
            <p:ph type="pic" sz="quarter" idx="13"/>
          </p:nvPr>
        </p:nvSpPr>
        <p:spPr>
          <a:xfrm>
            <a:off x="1262703" y="4587875"/>
            <a:ext cx="4588033" cy="1443055"/>
          </a:xfrm>
        </p:spPr>
        <p:txBody>
          <a:bodyPr/>
          <a:lstStyle/>
          <a:p>
            <a:endParaRPr lang="en-US"/>
          </a:p>
        </p:txBody>
      </p:sp>
      <p:sp>
        <p:nvSpPr>
          <p:cNvPr id="12" name="Picture Placeholder 10">
            <a:extLst>
              <a:ext uri="{FF2B5EF4-FFF2-40B4-BE49-F238E27FC236}">
                <a16:creationId xmlns:a16="http://schemas.microsoft.com/office/drawing/2014/main" id="{ECDF102B-0808-4B90-8372-3DEECF300C1F}"/>
              </a:ext>
            </a:extLst>
          </p:cNvPr>
          <p:cNvSpPr>
            <a:spLocks noGrp="1"/>
          </p:cNvSpPr>
          <p:nvPr>
            <p:ph type="pic" sz="quarter" idx="14"/>
          </p:nvPr>
        </p:nvSpPr>
        <p:spPr>
          <a:xfrm>
            <a:off x="6357986" y="4587875"/>
            <a:ext cx="4588033" cy="1443055"/>
          </a:xfrm>
        </p:spPr>
        <p:txBody>
          <a:bodyPr/>
          <a:lstStyle/>
          <a:p>
            <a:endParaRPr lang="en-US"/>
          </a:p>
        </p:txBody>
      </p:sp>
    </p:spTree>
    <p:extLst>
      <p:ext uri="{BB962C8B-B14F-4D97-AF65-F5344CB8AC3E}">
        <p14:creationId xmlns:p14="http://schemas.microsoft.com/office/powerpoint/2010/main" val="728556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08BA1B-0B8F-424B-923C-515D720B6D1D}"/>
              </a:ext>
            </a:extLst>
          </p:cNvPr>
          <p:cNvCxnSpPr>
            <a:cxnSpLocks/>
          </p:cNvCxnSpPr>
          <p:nvPr userDrawn="1"/>
        </p:nvCxnSpPr>
        <p:spPr>
          <a:xfrm flipV="1">
            <a:off x="1000716" y="4697347"/>
            <a:ext cx="0" cy="1607755"/>
          </a:xfrm>
          <a:prstGeom prst="line">
            <a:avLst/>
          </a:prstGeom>
          <a:ln w="3492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366CE3B-CB93-4347-928E-B5229C62FD97}"/>
              </a:ext>
            </a:extLst>
          </p:cNvPr>
          <p:cNvSpPr>
            <a:spLocks noGrp="1"/>
          </p:cNvSpPr>
          <p:nvPr>
            <p:ph type="ctrTitle"/>
          </p:nvPr>
        </p:nvSpPr>
        <p:spPr>
          <a:xfrm>
            <a:off x="1321870" y="4759693"/>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8" name="Subtitle 2">
            <a:extLst>
              <a:ext uri="{FF2B5EF4-FFF2-40B4-BE49-F238E27FC236}">
                <a16:creationId xmlns:a16="http://schemas.microsoft.com/office/drawing/2014/main" id="{D41F9ACA-6428-4B4E-81B6-6BA2348BB1FD}"/>
              </a:ext>
            </a:extLst>
          </p:cNvPr>
          <p:cNvSpPr>
            <a:spLocks noGrp="1"/>
          </p:cNvSpPr>
          <p:nvPr>
            <p:ph type="subTitle" idx="1"/>
          </p:nvPr>
        </p:nvSpPr>
        <p:spPr>
          <a:xfrm>
            <a:off x="1321870" y="5829221"/>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21A382FC-C25B-43A6-ADF3-AB2BB20927E9}"/>
              </a:ext>
            </a:extLst>
          </p:cNvPr>
          <p:cNvSpPr>
            <a:spLocks noGrp="1"/>
          </p:cNvSpPr>
          <p:nvPr>
            <p:ph type="pic" sz="quarter" idx="10"/>
          </p:nvPr>
        </p:nvSpPr>
        <p:spPr>
          <a:xfrm>
            <a:off x="0" y="0"/>
            <a:ext cx="12192000" cy="4225925"/>
          </a:xfrm>
        </p:spPr>
        <p:txBody>
          <a:bodyPr/>
          <a:lstStyle/>
          <a:p>
            <a:endParaRPr lang="en-US"/>
          </a:p>
        </p:txBody>
      </p:sp>
    </p:spTree>
    <p:extLst>
      <p:ext uri="{BB962C8B-B14F-4D97-AF65-F5344CB8AC3E}">
        <p14:creationId xmlns:p14="http://schemas.microsoft.com/office/powerpoint/2010/main" val="383499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08BA1B-0B8F-424B-923C-515D720B6D1D}"/>
              </a:ext>
            </a:extLst>
          </p:cNvPr>
          <p:cNvCxnSpPr>
            <a:cxnSpLocks/>
          </p:cNvCxnSpPr>
          <p:nvPr userDrawn="1"/>
        </p:nvCxnSpPr>
        <p:spPr>
          <a:xfrm flipV="1">
            <a:off x="1000716" y="4697347"/>
            <a:ext cx="0" cy="1607755"/>
          </a:xfrm>
          <a:prstGeom prst="line">
            <a:avLst/>
          </a:prstGeom>
          <a:ln w="34925"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366CE3B-CB93-4347-928E-B5229C62FD97}"/>
              </a:ext>
            </a:extLst>
          </p:cNvPr>
          <p:cNvSpPr>
            <a:spLocks noGrp="1"/>
          </p:cNvSpPr>
          <p:nvPr>
            <p:ph type="ctrTitle"/>
          </p:nvPr>
        </p:nvSpPr>
        <p:spPr>
          <a:xfrm>
            <a:off x="1321870" y="4759693"/>
            <a:ext cx="8341895" cy="978518"/>
          </a:xfrm>
        </p:spPr>
        <p:txBody>
          <a:bodyPr anchor="b"/>
          <a:lstStyle>
            <a:lvl1pPr algn="l">
              <a:defRPr sz="6000" cap="all" baseline="0">
                <a:solidFill>
                  <a:schemeClr val="accent6">
                    <a:lumMod val="75000"/>
                  </a:schemeClr>
                </a:solidFill>
              </a:defRPr>
            </a:lvl1pPr>
          </a:lstStyle>
          <a:p>
            <a:r>
              <a:rPr lang="en-US"/>
              <a:t>Click to edit Master</a:t>
            </a:r>
          </a:p>
        </p:txBody>
      </p:sp>
      <p:sp>
        <p:nvSpPr>
          <p:cNvPr id="8" name="Subtitle 2">
            <a:extLst>
              <a:ext uri="{FF2B5EF4-FFF2-40B4-BE49-F238E27FC236}">
                <a16:creationId xmlns:a16="http://schemas.microsoft.com/office/drawing/2014/main" id="{D41F9ACA-6428-4B4E-81B6-6BA2348BB1FD}"/>
              </a:ext>
            </a:extLst>
          </p:cNvPr>
          <p:cNvSpPr>
            <a:spLocks noGrp="1"/>
          </p:cNvSpPr>
          <p:nvPr>
            <p:ph type="subTitle" idx="1"/>
          </p:nvPr>
        </p:nvSpPr>
        <p:spPr>
          <a:xfrm>
            <a:off x="1321870" y="5829221"/>
            <a:ext cx="8341895" cy="523446"/>
          </a:xfrm>
        </p:spPr>
        <p:txBody>
          <a:bodyPr/>
          <a:lstStyle>
            <a:lvl1pPr marL="0" indent="0" algn="l">
              <a:buNone/>
              <a:defRPr sz="2400">
                <a:solidFill>
                  <a:srgbClr val="8B9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21A382FC-C25B-43A6-ADF3-AB2BB20927E9}"/>
              </a:ext>
            </a:extLst>
          </p:cNvPr>
          <p:cNvSpPr>
            <a:spLocks noGrp="1"/>
          </p:cNvSpPr>
          <p:nvPr>
            <p:ph type="pic" sz="quarter" idx="10"/>
          </p:nvPr>
        </p:nvSpPr>
        <p:spPr>
          <a:xfrm>
            <a:off x="0" y="0"/>
            <a:ext cx="12192000" cy="4225925"/>
          </a:xfrm>
        </p:spPr>
        <p:txBody>
          <a:bodyPr/>
          <a:lstStyle/>
          <a:p>
            <a:endParaRPr lang="en-US"/>
          </a:p>
        </p:txBody>
      </p:sp>
    </p:spTree>
    <p:extLst>
      <p:ext uri="{BB962C8B-B14F-4D97-AF65-F5344CB8AC3E}">
        <p14:creationId xmlns:p14="http://schemas.microsoft.com/office/powerpoint/2010/main" val="4265700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53A81F2F-6038-440A-8E21-27AECCF65073}"/>
              </a:ext>
            </a:extLst>
          </p:cNvPr>
          <p:cNvSpPr/>
          <p:nvPr userDrawn="1"/>
        </p:nvSpPr>
        <p:spPr>
          <a:xfrm>
            <a:off x="185644" y="2877241"/>
            <a:ext cx="313890" cy="1104265"/>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8">
            <a:extLst>
              <a:ext uri="{FF2B5EF4-FFF2-40B4-BE49-F238E27FC236}">
                <a16:creationId xmlns:a16="http://schemas.microsoft.com/office/drawing/2014/main" id="{D4F1A3F2-C22F-4209-B471-91186D274891}"/>
              </a:ext>
            </a:extLst>
          </p:cNvPr>
          <p:cNvSpPr/>
          <p:nvPr userDrawn="1"/>
        </p:nvSpPr>
        <p:spPr>
          <a:xfrm>
            <a:off x="188209" y="1735179"/>
            <a:ext cx="313890" cy="1104265"/>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arge, plane, table, blue&#10;&#10;Description automatically generated">
            <a:extLst>
              <a:ext uri="{FF2B5EF4-FFF2-40B4-BE49-F238E27FC236}">
                <a16:creationId xmlns:a16="http://schemas.microsoft.com/office/drawing/2014/main" id="{A5D6430E-9DD6-4AFE-BFCC-E8C3380FFC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8423" y="369560"/>
            <a:ext cx="11435155" cy="6118880"/>
          </a:xfrm>
          <a:prstGeom prst="rect">
            <a:avLst/>
          </a:prstGeom>
        </p:spPr>
      </p:pic>
      <p:sp>
        <p:nvSpPr>
          <p:cNvPr id="17" name="Text Placeholder 16">
            <a:extLst>
              <a:ext uri="{FF2B5EF4-FFF2-40B4-BE49-F238E27FC236}">
                <a16:creationId xmlns:a16="http://schemas.microsoft.com/office/drawing/2014/main" id="{052950CB-5314-4776-940B-ACC9F438056A}"/>
              </a:ext>
            </a:extLst>
          </p:cNvPr>
          <p:cNvSpPr>
            <a:spLocks noGrp="1"/>
          </p:cNvSpPr>
          <p:nvPr>
            <p:ph type="body" sz="quarter" idx="10"/>
          </p:nvPr>
        </p:nvSpPr>
        <p:spPr>
          <a:xfrm>
            <a:off x="185642" y="1740360"/>
            <a:ext cx="4499374" cy="895932"/>
          </a:xfrm>
          <a:solidFill>
            <a:schemeClr val="accent1"/>
          </a:solidFill>
          <a:ln>
            <a:noFill/>
          </a:ln>
          <a:effectLst/>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
        <p:nvSpPr>
          <p:cNvPr id="19" name="Text Placeholder 18">
            <a:extLst>
              <a:ext uri="{FF2B5EF4-FFF2-40B4-BE49-F238E27FC236}">
                <a16:creationId xmlns:a16="http://schemas.microsoft.com/office/drawing/2014/main" id="{318E29B7-82D3-4FA7-AB51-6D661392C77F}"/>
              </a:ext>
            </a:extLst>
          </p:cNvPr>
          <p:cNvSpPr>
            <a:spLocks noGrp="1"/>
          </p:cNvSpPr>
          <p:nvPr>
            <p:ph type="body" sz="quarter" idx="11"/>
          </p:nvPr>
        </p:nvSpPr>
        <p:spPr>
          <a:xfrm>
            <a:off x="185642" y="2877241"/>
            <a:ext cx="5141509" cy="895932"/>
          </a:xfrm>
          <a:solidFill>
            <a:schemeClr val="accent1"/>
          </a:solidFill>
          <a:ln>
            <a:noFill/>
          </a:ln>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Tree>
    <p:extLst>
      <p:ext uri="{BB962C8B-B14F-4D97-AF65-F5344CB8AC3E}">
        <p14:creationId xmlns:p14="http://schemas.microsoft.com/office/powerpoint/2010/main" val="1698046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yfinder Color Slide">
    <p:spTree>
      <p:nvGrpSpPr>
        <p:cNvPr id="1" name=""/>
        <p:cNvGrpSpPr/>
        <p:nvPr/>
      </p:nvGrpSpPr>
      <p:grpSpPr>
        <a:xfrm>
          <a:off x="0" y="0"/>
          <a:ext cx="0" cy="0"/>
          <a:chOff x="0" y="0"/>
          <a:chExt cx="0" cy="0"/>
        </a:xfrm>
      </p:grpSpPr>
      <p:pic>
        <p:nvPicPr>
          <p:cNvPr id="8" name="Picture 7" descr="A picture containing sitting, window, water, brick&#10;&#10;Description automatically generated">
            <a:extLst>
              <a:ext uri="{FF2B5EF4-FFF2-40B4-BE49-F238E27FC236}">
                <a16:creationId xmlns:a16="http://schemas.microsoft.com/office/drawing/2014/main" id="{83BE1D79-8A7F-4A35-884A-B4114FC0F7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3142" cy="6858000"/>
          </a:xfrm>
          <a:prstGeom prst="rect">
            <a:avLst/>
          </a:prstGeom>
        </p:spPr>
      </p:pic>
      <p:sp>
        <p:nvSpPr>
          <p:cNvPr id="17" name="Text Placeholder 16">
            <a:extLst>
              <a:ext uri="{FF2B5EF4-FFF2-40B4-BE49-F238E27FC236}">
                <a16:creationId xmlns:a16="http://schemas.microsoft.com/office/drawing/2014/main" id="{052950CB-5314-4776-940B-ACC9F438056A}"/>
              </a:ext>
            </a:extLst>
          </p:cNvPr>
          <p:cNvSpPr>
            <a:spLocks noGrp="1"/>
          </p:cNvSpPr>
          <p:nvPr>
            <p:ph type="body" sz="quarter" idx="10"/>
          </p:nvPr>
        </p:nvSpPr>
        <p:spPr>
          <a:xfrm>
            <a:off x="185642" y="775160"/>
            <a:ext cx="9498108" cy="895932"/>
          </a:xfrm>
          <a:solidFill>
            <a:schemeClr val="accent1"/>
          </a:solidFill>
          <a:ln>
            <a:noFill/>
          </a:ln>
          <a:effectLst/>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
        <p:nvSpPr>
          <p:cNvPr id="9" name="Content Placeholder 2">
            <a:extLst>
              <a:ext uri="{FF2B5EF4-FFF2-40B4-BE49-F238E27FC236}">
                <a16:creationId xmlns:a16="http://schemas.microsoft.com/office/drawing/2014/main" id="{F49455D1-6C2E-4B7B-A07B-534A60C1D6C7}"/>
              </a:ext>
            </a:extLst>
          </p:cNvPr>
          <p:cNvSpPr>
            <a:spLocks noGrp="1"/>
          </p:cNvSpPr>
          <p:nvPr>
            <p:ph idx="1"/>
          </p:nvPr>
        </p:nvSpPr>
        <p:spPr>
          <a:xfrm>
            <a:off x="838200" y="1825625"/>
            <a:ext cx="10515600" cy="4351338"/>
          </a:xfrm>
        </p:spPr>
        <p:txBody>
          <a:bodyPr>
            <a:normAutofit/>
          </a:bodyPr>
          <a:lstStyle>
            <a:lvl1pPr marL="457200" indent="-457200">
              <a:buFontTx/>
              <a:buBlip>
                <a:blip r:embed="rId3"/>
              </a:buBlip>
              <a:defRPr sz="2400"/>
            </a:lvl1pPr>
            <a:lvl2pPr marL="914400" indent="-457200">
              <a:buFont typeface="Wingdings" panose="05000000000000000000" pitchFamily="2" charset="2"/>
              <a:buChar char="§"/>
              <a:defRPr sz="2400"/>
            </a:lvl2pPr>
            <a:lvl3pPr marL="1371600" indent="-457200">
              <a:buFont typeface="Wingdings" panose="05000000000000000000" pitchFamily="2" charset="2"/>
              <a:buChar char="q"/>
              <a:defRPr sz="2400"/>
            </a:lvl3pPr>
            <a:lvl4pPr marL="1828800" indent="-457200">
              <a:buFont typeface="Wingdings" panose="05000000000000000000" pitchFamily="2" charset="2"/>
              <a:buChar char="v"/>
              <a:defRPr sz="2400"/>
            </a:lvl4pPr>
            <a:lvl5pPr marL="2057400" indent="-2286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2553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10D6-924D-4A50-A64D-67A5E12F3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AFE55-D9DF-412A-907B-690C0338DC3A}"/>
              </a:ext>
            </a:extLst>
          </p:cNvPr>
          <p:cNvSpPr>
            <a:spLocks noGrp="1"/>
          </p:cNvSpPr>
          <p:nvPr>
            <p:ph idx="1"/>
          </p:nvPr>
        </p:nvSpPr>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0EDA80C6-FF34-41F2-AA60-46DEFF663199}"/>
              </a:ext>
            </a:extLst>
          </p:cNvPr>
          <p:cNvSpPr>
            <a:spLocks noGrp="1"/>
          </p:cNvSpPr>
          <p:nvPr>
            <p:ph type="ftr" sz="quarter" idx="11"/>
          </p:nvPr>
        </p:nvSpPr>
        <p:spPr/>
        <p:txBody>
          <a:bodyPr/>
          <a:lstStyle/>
          <a:p>
            <a:r>
              <a:rPr lang="en-US"/>
              <a:t>Corporate One Federal Credit Union          |</a:t>
            </a:r>
          </a:p>
        </p:txBody>
      </p:sp>
      <p:sp>
        <p:nvSpPr>
          <p:cNvPr id="6" name="Slide Number Placeholder 5">
            <a:extLst>
              <a:ext uri="{FF2B5EF4-FFF2-40B4-BE49-F238E27FC236}">
                <a16:creationId xmlns:a16="http://schemas.microsoft.com/office/drawing/2014/main" id="{A3C69BE6-A7F7-4DE4-B692-16B0D9E41F76}"/>
              </a:ext>
            </a:extLst>
          </p:cNvPr>
          <p:cNvSpPr>
            <a:spLocks noGrp="1"/>
          </p:cNvSpPr>
          <p:nvPr>
            <p:ph type="sldNum" sz="quarter" idx="12"/>
          </p:nvPr>
        </p:nvSpPr>
        <p:spPr/>
        <p:txBody>
          <a:bodyPr/>
          <a:lstStyle/>
          <a:p>
            <a:fld id="{B3EEAA04-DFA5-4855-8ABE-F6A41F284773}" type="slidenum">
              <a:rPr lang="en-US" smtClean="0"/>
              <a:t>‹#›</a:t>
            </a:fld>
            <a:endParaRPr lang="en-US"/>
          </a:p>
        </p:txBody>
      </p:sp>
      <p:cxnSp>
        <p:nvCxnSpPr>
          <p:cNvPr id="7" name="Straight Connector 6">
            <a:extLst>
              <a:ext uri="{FF2B5EF4-FFF2-40B4-BE49-F238E27FC236}">
                <a16:creationId xmlns:a16="http://schemas.microsoft.com/office/drawing/2014/main" id="{6DC3FAC1-9162-4620-9260-5428B000D8B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465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Title and 2 Conten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8A02-51C2-4BD3-A35C-FAAD98402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CD3E8-AB30-43F4-953B-8BF86A13E4BF}"/>
              </a:ext>
            </a:extLst>
          </p:cNvPr>
          <p:cNvSpPr>
            <a:spLocks noGrp="1"/>
          </p:cNvSpPr>
          <p:nvPr>
            <p:ph type="body" idx="1"/>
          </p:nvPr>
        </p:nvSpPr>
        <p:spPr>
          <a:xfrm>
            <a:off x="839788" y="1857375"/>
            <a:ext cx="5157787" cy="647700"/>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8" y="2505075"/>
            <a:ext cx="5157787" cy="3684588"/>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A0A16-4B09-4234-9EFB-517E7AB2CF28}"/>
              </a:ext>
            </a:extLst>
          </p:cNvPr>
          <p:cNvSpPr>
            <a:spLocks noGrp="1"/>
          </p:cNvSpPr>
          <p:nvPr>
            <p:ph type="body" sz="quarter" idx="3"/>
          </p:nvPr>
        </p:nvSpPr>
        <p:spPr>
          <a:xfrm>
            <a:off x="6172200" y="1857375"/>
            <a:ext cx="5183188" cy="647700"/>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43D5E-C68B-4DDA-A28A-725889F556D1}"/>
              </a:ext>
            </a:extLst>
          </p:cNvPr>
          <p:cNvSpPr>
            <a:spLocks noGrp="1"/>
          </p:cNvSpPr>
          <p:nvPr>
            <p:ph sz="quarter" idx="4"/>
          </p:nvPr>
        </p:nvSpPr>
        <p:spPr>
          <a:xfrm>
            <a:off x="6172200" y="2505075"/>
            <a:ext cx="5183188" cy="3684588"/>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E00FD0E-5CDC-49E5-9215-A4D503A46732}"/>
              </a:ext>
            </a:extLst>
          </p:cNvPr>
          <p:cNvSpPr>
            <a:spLocks noGrp="1"/>
          </p:cNvSpPr>
          <p:nvPr>
            <p:ph type="ftr" sz="quarter" idx="11"/>
          </p:nvPr>
        </p:nvSpPr>
        <p:spPr/>
        <p:txBody>
          <a:bodyPr/>
          <a:lstStyle/>
          <a:p>
            <a:r>
              <a:rPr lang="en-US"/>
              <a:t>Corporate One Federal Credit Union          |</a:t>
            </a:r>
          </a:p>
        </p:txBody>
      </p:sp>
      <p:sp>
        <p:nvSpPr>
          <p:cNvPr id="9" name="Slide Number Placeholder 8">
            <a:extLst>
              <a:ext uri="{FF2B5EF4-FFF2-40B4-BE49-F238E27FC236}">
                <a16:creationId xmlns:a16="http://schemas.microsoft.com/office/drawing/2014/main" id="{24286AC2-8913-401C-83D5-6E39954B3CBE}"/>
              </a:ext>
            </a:extLst>
          </p:cNvPr>
          <p:cNvSpPr>
            <a:spLocks noGrp="1"/>
          </p:cNvSpPr>
          <p:nvPr>
            <p:ph type="sldNum" sz="quarter" idx="12"/>
          </p:nvPr>
        </p:nvSpPr>
        <p:spPr/>
        <p:txBody>
          <a:bodyPr/>
          <a:lstStyle/>
          <a:p>
            <a:fld id="{B3EEAA04-DFA5-4855-8ABE-F6A41F284773}" type="slidenum">
              <a:rPr lang="en-US" smtClean="0"/>
              <a:t>‹#›</a:t>
            </a:fld>
            <a:endParaRPr lang="en-US"/>
          </a:p>
        </p:txBody>
      </p:sp>
      <p:cxnSp>
        <p:nvCxnSpPr>
          <p:cNvPr id="10" name="Straight Connector 9">
            <a:extLst>
              <a:ext uri="{FF2B5EF4-FFF2-40B4-BE49-F238E27FC236}">
                <a16:creationId xmlns:a16="http://schemas.microsoft.com/office/drawing/2014/main" id="{D7C4CE29-C09D-4D20-BC05-8315A4DD7DA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311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Image and Content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7CD3E8-AB30-43F4-953B-8BF86A13E4BF}"/>
              </a:ext>
            </a:extLst>
          </p:cNvPr>
          <p:cNvSpPr>
            <a:spLocks noGrp="1"/>
          </p:cNvSpPr>
          <p:nvPr>
            <p:ph type="body" idx="1"/>
          </p:nvPr>
        </p:nvSpPr>
        <p:spPr>
          <a:xfrm>
            <a:off x="83978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8" name="Footer Placeholder 7">
            <a:extLst>
              <a:ext uri="{FF2B5EF4-FFF2-40B4-BE49-F238E27FC236}">
                <a16:creationId xmlns:a16="http://schemas.microsoft.com/office/drawing/2014/main" id="{4E00FD0E-5CDC-49E5-9215-A4D503A46732}"/>
              </a:ext>
            </a:extLst>
          </p:cNvPr>
          <p:cNvSpPr>
            <a:spLocks noGrp="1"/>
          </p:cNvSpPr>
          <p:nvPr>
            <p:ph type="ftr" sz="quarter" idx="11"/>
          </p:nvPr>
        </p:nvSpPr>
        <p:spPr/>
        <p:txBody>
          <a:bodyPr/>
          <a:lstStyle/>
          <a:p>
            <a:r>
              <a:rPr lang="en-US"/>
              <a:t>Corporate One Federal Credit Union          |</a:t>
            </a:r>
          </a:p>
        </p:txBody>
      </p:sp>
      <p:sp>
        <p:nvSpPr>
          <p:cNvPr id="9" name="Slide Number Placeholder 8">
            <a:extLst>
              <a:ext uri="{FF2B5EF4-FFF2-40B4-BE49-F238E27FC236}">
                <a16:creationId xmlns:a16="http://schemas.microsoft.com/office/drawing/2014/main" id="{24286AC2-8913-401C-83D5-6E39954B3CBE}"/>
              </a:ext>
            </a:extLst>
          </p:cNvPr>
          <p:cNvSpPr>
            <a:spLocks noGrp="1"/>
          </p:cNvSpPr>
          <p:nvPr>
            <p:ph type="sldNum" sz="quarter" idx="12"/>
          </p:nvPr>
        </p:nvSpPr>
        <p:spPr/>
        <p:txBody>
          <a:bodyPr/>
          <a:lstStyle/>
          <a:p>
            <a:fld id="{B3EEAA04-DFA5-4855-8ABE-F6A41F284773}" type="slidenum">
              <a:rPr lang="en-US" smtClean="0"/>
              <a:t>‹#›</a:t>
            </a:fld>
            <a:endParaRPr lang="en-US"/>
          </a:p>
        </p:txBody>
      </p:sp>
      <p:sp>
        <p:nvSpPr>
          <p:cNvPr id="11" name="Text Placeholder 2">
            <a:extLst>
              <a:ext uri="{FF2B5EF4-FFF2-40B4-BE49-F238E27FC236}">
                <a16:creationId xmlns:a16="http://schemas.microsoft.com/office/drawing/2014/main" id="{766C66C3-933C-4195-835D-ECB425539B3D}"/>
              </a:ext>
            </a:extLst>
          </p:cNvPr>
          <p:cNvSpPr>
            <a:spLocks noGrp="1"/>
          </p:cNvSpPr>
          <p:nvPr>
            <p:ph type="body" idx="13"/>
          </p:nvPr>
        </p:nvSpPr>
        <p:spPr>
          <a:xfrm>
            <a:off x="441086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2" name="Content Placeholder 3">
            <a:extLst>
              <a:ext uri="{FF2B5EF4-FFF2-40B4-BE49-F238E27FC236}">
                <a16:creationId xmlns:a16="http://schemas.microsoft.com/office/drawing/2014/main" id="{52C6D055-2B31-4B3C-A386-9E7B2802B8F1}"/>
              </a:ext>
            </a:extLst>
          </p:cNvPr>
          <p:cNvSpPr>
            <a:spLocks noGrp="1"/>
          </p:cNvSpPr>
          <p:nvPr>
            <p:ph sz="half" idx="14"/>
          </p:nvPr>
        </p:nvSpPr>
        <p:spPr>
          <a:xfrm>
            <a:off x="441086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13" name="Text Placeholder 2">
            <a:extLst>
              <a:ext uri="{FF2B5EF4-FFF2-40B4-BE49-F238E27FC236}">
                <a16:creationId xmlns:a16="http://schemas.microsoft.com/office/drawing/2014/main" id="{DAC492F0-DC7C-4DBF-93D6-40F30FAD82F2}"/>
              </a:ext>
            </a:extLst>
          </p:cNvPr>
          <p:cNvSpPr>
            <a:spLocks noGrp="1"/>
          </p:cNvSpPr>
          <p:nvPr>
            <p:ph type="body" idx="15"/>
          </p:nvPr>
        </p:nvSpPr>
        <p:spPr>
          <a:xfrm>
            <a:off x="7981949" y="2765425"/>
            <a:ext cx="3370262" cy="647700"/>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4" name="Content Placeholder 3">
            <a:extLst>
              <a:ext uri="{FF2B5EF4-FFF2-40B4-BE49-F238E27FC236}">
                <a16:creationId xmlns:a16="http://schemas.microsoft.com/office/drawing/2014/main" id="{8FC3C33E-3586-406A-AAD7-01481C44B47D}"/>
              </a:ext>
            </a:extLst>
          </p:cNvPr>
          <p:cNvSpPr>
            <a:spLocks noGrp="1"/>
          </p:cNvSpPr>
          <p:nvPr>
            <p:ph sz="half" idx="16"/>
          </p:nvPr>
        </p:nvSpPr>
        <p:spPr>
          <a:xfrm>
            <a:off x="7981949" y="3565526"/>
            <a:ext cx="3370262" cy="2549524"/>
          </a:xfrm>
        </p:spPr>
        <p:txBody>
          <a:bodyPr>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15" name="Picture Placeholder 14">
            <a:extLst>
              <a:ext uri="{FF2B5EF4-FFF2-40B4-BE49-F238E27FC236}">
                <a16:creationId xmlns:a16="http://schemas.microsoft.com/office/drawing/2014/main" id="{AEF30A29-427B-4B89-A4CB-55EEFC3A8B9F}"/>
              </a:ext>
            </a:extLst>
          </p:cNvPr>
          <p:cNvSpPr>
            <a:spLocks noGrp="1"/>
          </p:cNvSpPr>
          <p:nvPr>
            <p:ph type="pic" sz="quarter" idx="17"/>
          </p:nvPr>
        </p:nvSpPr>
        <p:spPr>
          <a:xfrm>
            <a:off x="839788" y="546100"/>
            <a:ext cx="3370262" cy="1993900"/>
          </a:xfrm>
        </p:spPr>
        <p:txBody>
          <a:bodyPr/>
          <a:lstStyle/>
          <a:p>
            <a:endParaRPr lang="en-US"/>
          </a:p>
        </p:txBody>
      </p:sp>
      <p:sp>
        <p:nvSpPr>
          <p:cNvPr id="16" name="Picture Placeholder 14">
            <a:extLst>
              <a:ext uri="{FF2B5EF4-FFF2-40B4-BE49-F238E27FC236}">
                <a16:creationId xmlns:a16="http://schemas.microsoft.com/office/drawing/2014/main" id="{E9A691A5-35C1-4D0F-9918-579B8BDC49C2}"/>
              </a:ext>
            </a:extLst>
          </p:cNvPr>
          <p:cNvSpPr>
            <a:spLocks noGrp="1"/>
          </p:cNvSpPr>
          <p:nvPr>
            <p:ph type="pic" sz="quarter" idx="18"/>
          </p:nvPr>
        </p:nvSpPr>
        <p:spPr>
          <a:xfrm>
            <a:off x="4410869" y="546100"/>
            <a:ext cx="3370262" cy="1993900"/>
          </a:xfrm>
        </p:spPr>
        <p:txBody>
          <a:bodyPr/>
          <a:lstStyle/>
          <a:p>
            <a:endParaRPr lang="en-US"/>
          </a:p>
        </p:txBody>
      </p:sp>
      <p:sp>
        <p:nvSpPr>
          <p:cNvPr id="17" name="Picture Placeholder 14">
            <a:extLst>
              <a:ext uri="{FF2B5EF4-FFF2-40B4-BE49-F238E27FC236}">
                <a16:creationId xmlns:a16="http://schemas.microsoft.com/office/drawing/2014/main" id="{2589657E-A828-4C48-8EA0-F52822A24489}"/>
              </a:ext>
            </a:extLst>
          </p:cNvPr>
          <p:cNvSpPr>
            <a:spLocks noGrp="1"/>
          </p:cNvSpPr>
          <p:nvPr>
            <p:ph type="pic" sz="quarter" idx="19"/>
          </p:nvPr>
        </p:nvSpPr>
        <p:spPr>
          <a:xfrm>
            <a:off x="7981949" y="546100"/>
            <a:ext cx="3370262" cy="1993900"/>
          </a:xfrm>
        </p:spPr>
        <p:txBody>
          <a:bodyPr/>
          <a:lstStyle/>
          <a:p>
            <a:endParaRPr lang="en-US"/>
          </a:p>
        </p:txBody>
      </p:sp>
    </p:spTree>
    <p:extLst>
      <p:ext uri="{BB962C8B-B14F-4D97-AF65-F5344CB8AC3E}">
        <p14:creationId xmlns:p14="http://schemas.microsoft.com/office/powerpoint/2010/main" val="3323601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3 Conten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8A02-51C2-4BD3-A35C-FAAD98402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8"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0" indent="0">
              <a:buFont typeface="Arial" panose="020B0604020202020204" pitchFamily="34" charset="0"/>
              <a:buNone/>
              <a:defRPr sz="2400"/>
            </a:lvl2pPr>
            <a:lvl3pPr marL="0" indent="0">
              <a:buFont typeface="Arial" panose="020B0604020202020204" pitchFamily="34" charset="0"/>
              <a:buNone/>
              <a:defRPr sz="2400"/>
            </a:lvl3pPr>
            <a:lvl4pPr marL="0" indent="0">
              <a:buFont typeface="Arial" panose="020B0604020202020204" pitchFamily="34" charset="0"/>
              <a:buNone/>
              <a:defRPr sz="2400"/>
            </a:lvl4pPr>
            <a:lvl5pPr marL="0" indent="0">
              <a:buFont typeface="Arial" panose="020B0604020202020204" pitchFamily="34" charset="0"/>
              <a:buNone/>
              <a:defRPr sz="2400"/>
            </a:lvl5pPr>
          </a:lstStyle>
          <a:p>
            <a:pPr lvl="0"/>
            <a:r>
              <a:rPr lang="en-US"/>
              <a:t>Click to edit Master text styles</a:t>
            </a:r>
          </a:p>
        </p:txBody>
      </p:sp>
      <p:sp>
        <p:nvSpPr>
          <p:cNvPr id="6" name="Content Placeholder 5">
            <a:extLst>
              <a:ext uri="{FF2B5EF4-FFF2-40B4-BE49-F238E27FC236}">
                <a16:creationId xmlns:a16="http://schemas.microsoft.com/office/drawing/2014/main" id="{A7443D5E-C68B-4DDA-A28A-725889F556D1}"/>
              </a:ext>
            </a:extLst>
          </p:cNvPr>
          <p:cNvSpPr>
            <a:spLocks noGrp="1"/>
          </p:cNvSpPr>
          <p:nvPr>
            <p:ph sz="quarter" idx="4"/>
          </p:nvPr>
        </p:nvSpPr>
        <p:spPr>
          <a:xfrm>
            <a:off x="4450520"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8" name="Footer Placeholder 7">
            <a:extLst>
              <a:ext uri="{FF2B5EF4-FFF2-40B4-BE49-F238E27FC236}">
                <a16:creationId xmlns:a16="http://schemas.microsoft.com/office/drawing/2014/main" id="{4E00FD0E-5CDC-49E5-9215-A4D503A46732}"/>
              </a:ext>
            </a:extLst>
          </p:cNvPr>
          <p:cNvSpPr>
            <a:spLocks noGrp="1"/>
          </p:cNvSpPr>
          <p:nvPr>
            <p:ph type="ftr" sz="quarter" idx="11"/>
          </p:nvPr>
        </p:nvSpPr>
        <p:spPr/>
        <p:txBody>
          <a:bodyPr/>
          <a:lstStyle/>
          <a:p>
            <a:r>
              <a:rPr lang="en-US"/>
              <a:t>Corporate One Federal Credit Union          |</a:t>
            </a:r>
          </a:p>
        </p:txBody>
      </p:sp>
      <p:sp>
        <p:nvSpPr>
          <p:cNvPr id="9" name="Slide Number Placeholder 8">
            <a:extLst>
              <a:ext uri="{FF2B5EF4-FFF2-40B4-BE49-F238E27FC236}">
                <a16:creationId xmlns:a16="http://schemas.microsoft.com/office/drawing/2014/main" id="{24286AC2-8913-401C-83D5-6E39954B3CBE}"/>
              </a:ext>
            </a:extLst>
          </p:cNvPr>
          <p:cNvSpPr>
            <a:spLocks noGrp="1"/>
          </p:cNvSpPr>
          <p:nvPr>
            <p:ph type="sldNum" sz="quarter" idx="12"/>
          </p:nvPr>
        </p:nvSpPr>
        <p:spPr/>
        <p:txBody>
          <a:bodyPr/>
          <a:lstStyle/>
          <a:p>
            <a:fld id="{B3EEAA04-DFA5-4855-8ABE-F6A41F284773}" type="slidenum">
              <a:rPr lang="en-US" smtClean="0"/>
              <a:t>‹#›</a:t>
            </a:fld>
            <a:endParaRPr lang="en-US"/>
          </a:p>
        </p:txBody>
      </p:sp>
      <p:cxnSp>
        <p:nvCxnSpPr>
          <p:cNvPr id="10" name="Straight Connector 9">
            <a:extLst>
              <a:ext uri="{FF2B5EF4-FFF2-40B4-BE49-F238E27FC236}">
                <a16:creationId xmlns:a16="http://schemas.microsoft.com/office/drawing/2014/main" id="{D7C4CE29-C09D-4D20-BC05-8315A4DD7DA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14D8F1D6-7B1C-49ED-8214-19D24531CE5E}"/>
              </a:ext>
            </a:extLst>
          </p:cNvPr>
          <p:cNvSpPr>
            <a:spLocks noGrp="1"/>
          </p:cNvSpPr>
          <p:nvPr>
            <p:ph sz="quarter" idx="13"/>
          </p:nvPr>
        </p:nvSpPr>
        <p:spPr>
          <a:xfrm>
            <a:off x="8061252" y="1903227"/>
            <a:ext cx="3290961" cy="4286435"/>
          </a:xfrm>
          <a:solidFill>
            <a:srgbClr val="F8F8F8"/>
          </a:solidFill>
        </p:spPr>
        <p:txBody>
          <a:bodyPr lIns="182880" tIns="182880" rIns="182880" bIns="182880">
            <a:normAutofit/>
          </a:bodyPr>
          <a:lstStyle>
            <a:lvl1pPr marL="0" indent="0">
              <a:buFont typeface="Arial" panose="020B0604020202020204" pitchFamily="34" charset="0"/>
              <a:buNone/>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p:txBody>
      </p:sp>
      <p:sp>
        <p:nvSpPr>
          <p:cNvPr id="7" name="Rectangle 6">
            <a:extLst>
              <a:ext uri="{FF2B5EF4-FFF2-40B4-BE49-F238E27FC236}">
                <a16:creationId xmlns:a16="http://schemas.microsoft.com/office/drawing/2014/main" id="{E39ED046-5A0B-4703-BC5C-A09CB1C2559F}"/>
              </a:ext>
            </a:extLst>
          </p:cNvPr>
          <p:cNvSpPr/>
          <p:nvPr userDrawn="1"/>
        </p:nvSpPr>
        <p:spPr>
          <a:xfrm>
            <a:off x="839788"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E9267-DB83-41B5-A1C2-DF4693C80DED}"/>
              </a:ext>
            </a:extLst>
          </p:cNvPr>
          <p:cNvSpPr/>
          <p:nvPr userDrawn="1"/>
        </p:nvSpPr>
        <p:spPr>
          <a:xfrm>
            <a:off x="4450519"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ECA5F4-3D91-4CD2-802E-329B49CABC7C}"/>
              </a:ext>
            </a:extLst>
          </p:cNvPr>
          <p:cNvSpPr/>
          <p:nvPr userDrawn="1"/>
        </p:nvSpPr>
        <p:spPr>
          <a:xfrm>
            <a:off x="8061250" y="6189662"/>
            <a:ext cx="32909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298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7B22-0400-4B08-82B2-3752428527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602E105-7DFE-4BFE-AA19-BC9058F41871}"/>
              </a:ext>
            </a:extLst>
          </p:cNvPr>
          <p:cNvSpPr>
            <a:spLocks noGrp="1"/>
          </p:cNvSpPr>
          <p:nvPr>
            <p:ph type="ftr" sz="quarter" idx="11"/>
          </p:nvPr>
        </p:nvSpPr>
        <p:spPr/>
        <p:txBody>
          <a:bodyPr/>
          <a:lstStyle/>
          <a:p>
            <a:r>
              <a:rPr lang="en-US"/>
              <a:t>Corporate One Federal Credit Union          |</a:t>
            </a:r>
          </a:p>
        </p:txBody>
      </p:sp>
      <p:sp>
        <p:nvSpPr>
          <p:cNvPr id="5" name="Slide Number Placeholder 4">
            <a:extLst>
              <a:ext uri="{FF2B5EF4-FFF2-40B4-BE49-F238E27FC236}">
                <a16:creationId xmlns:a16="http://schemas.microsoft.com/office/drawing/2014/main" id="{F5EA62BB-D0AC-4B89-807C-E22D734F6149}"/>
              </a:ext>
            </a:extLst>
          </p:cNvPr>
          <p:cNvSpPr>
            <a:spLocks noGrp="1"/>
          </p:cNvSpPr>
          <p:nvPr>
            <p:ph type="sldNum" sz="quarter" idx="12"/>
          </p:nvPr>
        </p:nvSpPr>
        <p:spPr/>
        <p:txBody>
          <a:bodyPr/>
          <a:lstStyle/>
          <a:p>
            <a:fld id="{B3EEAA04-DFA5-4855-8ABE-F6A41F284773}" type="slidenum">
              <a:rPr lang="en-US" smtClean="0"/>
              <a:t>‹#›</a:t>
            </a:fld>
            <a:endParaRPr lang="en-US"/>
          </a:p>
        </p:txBody>
      </p:sp>
      <p:cxnSp>
        <p:nvCxnSpPr>
          <p:cNvPr id="6" name="Straight Connector 5">
            <a:extLst>
              <a:ext uri="{FF2B5EF4-FFF2-40B4-BE49-F238E27FC236}">
                <a16:creationId xmlns:a16="http://schemas.microsoft.com/office/drawing/2014/main" id="{409FDAC6-5592-4A24-8731-C2758A6321E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334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pic>
        <p:nvPicPr>
          <p:cNvPr id="7" name="Picture 6" descr="A picture containing sitting, window, water, brick&#10;&#10;Description automatically generated">
            <a:extLst>
              <a:ext uri="{FF2B5EF4-FFF2-40B4-BE49-F238E27FC236}">
                <a16:creationId xmlns:a16="http://schemas.microsoft.com/office/drawing/2014/main" id="{DFCC9F36-2E9D-4FE2-B089-1AF5B318B9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357973" cy="6858000"/>
          </a:xfrm>
          <a:prstGeom prst="rect">
            <a:avLst/>
          </a:prstGeom>
        </p:spPr>
      </p:pic>
      <p:cxnSp>
        <p:nvCxnSpPr>
          <p:cNvPr id="8" name="Straight Connector 7">
            <a:extLst>
              <a:ext uri="{FF2B5EF4-FFF2-40B4-BE49-F238E27FC236}">
                <a16:creationId xmlns:a16="http://schemas.microsoft.com/office/drawing/2014/main" id="{5BD64F13-82E0-4706-B468-39540DC158F2}"/>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1103B319-6835-43EB-96DC-1B459863FFAA}"/>
              </a:ext>
            </a:extLst>
          </p:cNvPr>
          <p:cNvSpPr>
            <a:spLocks noGrp="1"/>
          </p:cNvSpPr>
          <p:nvPr>
            <p:ph type="ftr" sz="quarter" idx="11"/>
          </p:nvPr>
        </p:nvSpPr>
        <p:spPr>
          <a:xfrm>
            <a:off x="6771372" y="6356350"/>
            <a:ext cx="4114800" cy="365125"/>
          </a:xfrm>
        </p:spPr>
        <p:txBody>
          <a:bodyPr/>
          <a:lstStyle/>
          <a:p>
            <a:r>
              <a:rPr lang="en-US"/>
              <a:t>Corporate One Federal Credit Union          |</a:t>
            </a:r>
          </a:p>
        </p:txBody>
      </p:sp>
      <p:sp>
        <p:nvSpPr>
          <p:cNvPr id="10" name="Slide Number Placeholder 4">
            <a:extLst>
              <a:ext uri="{FF2B5EF4-FFF2-40B4-BE49-F238E27FC236}">
                <a16:creationId xmlns:a16="http://schemas.microsoft.com/office/drawing/2014/main" id="{6EE8BA92-C841-4220-B2CF-AFCCF29C9CCC}"/>
              </a:ext>
            </a:extLst>
          </p:cNvPr>
          <p:cNvSpPr>
            <a:spLocks noGrp="1"/>
          </p:cNvSpPr>
          <p:nvPr>
            <p:ph type="sldNum" sz="quarter" idx="12"/>
          </p:nvPr>
        </p:nvSpPr>
        <p:spPr>
          <a:xfrm>
            <a:off x="10886172" y="6356350"/>
            <a:ext cx="467627" cy="365125"/>
          </a:xfrm>
        </p:spPr>
        <p:txBody>
          <a:bodyPr/>
          <a:lstStyle/>
          <a:p>
            <a:fld id="{B3EEAA04-DFA5-4855-8ABE-F6A41F284773}" type="slidenum">
              <a:rPr lang="en-US" smtClean="0"/>
              <a:t>‹#›</a:t>
            </a:fld>
            <a:endParaRPr lang="en-US"/>
          </a:p>
        </p:txBody>
      </p:sp>
      <p:sp>
        <p:nvSpPr>
          <p:cNvPr id="13" name="Title 1">
            <a:extLst>
              <a:ext uri="{FF2B5EF4-FFF2-40B4-BE49-F238E27FC236}">
                <a16:creationId xmlns:a16="http://schemas.microsoft.com/office/drawing/2014/main" id="{66E8F8F3-D384-42F6-8124-897FA1D0258F}"/>
              </a:ext>
            </a:extLst>
          </p:cNvPr>
          <p:cNvSpPr>
            <a:spLocks noGrp="1"/>
          </p:cNvSpPr>
          <p:nvPr>
            <p:ph type="title"/>
          </p:nvPr>
        </p:nvSpPr>
        <p:spPr>
          <a:xfrm>
            <a:off x="838200" y="666749"/>
            <a:ext cx="4191000" cy="5448277"/>
          </a:xfrm>
        </p:spPr>
        <p:txBody>
          <a:bodyPr anchor="t" anchorCtr="0">
            <a:normAutofit/>
          </a:bodyPr>
          <a:lstStyle>
            <a:lvl1pPr>
              <a:defRPr sz="4800">
                <a:solidFill>
                  <a:schemeClr val="bg1"/>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AEE8426A-A3C6-4B15-A67B-F02824C6D0F4}"/>
              </a:ext>
            </a:extLst>
          </p:cNvPr>
          <p:cNvSpPr>
            <a:spLocks noGrp="1"/>
          </p:cNvSpPr>
          <p:nvPr>
            <p:ph idx="1"/>
          </p:nvPr>
        </p:nvSpPr>
        <p:spPr>
          <a:xfrm>
            <a:off x="5664199" y="666749"/>
            <a:ext cx="5689599" cy="5510213"/>
          </a:xfrm>
        </p:spPr>
        <p:txBody>
          <a:bodyPr>
            <a:normAutofit/>
          </a:bodyPr>
          <a:lstStyle>
            <a:lvl1pPr marL="457200" indent="-457200">
              <a:buFontTx/>
              <a:buBlip>
                <a:blip r:embed="rId3"/>
              </a:buBlip>
              <a:defRPr sz="2400"/>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057400" indent="-2286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69222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ng Title over 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2989A1-6B2F-4538-BDC8-C2565B188507}"/>
              </a:ext>
            </a:extLst>
          </p:cNvPr>
          <p:cNvSpPr>
            <a:spLocks noGrp="1"/>
          </p:cNvSpPr>
          <p:nvPr>
            <p:ph type="pic" sz="quarter" idx="13"/>
          </p:nvPr>
        </p:nvSpPr>
        <p:spPr>
          <a:xfrm>
            <a:off x="0" y="0"/>
            <a:ext cx="5353050" cy="6858000"/>
          </a:xfrm>
        </p:spPr>
        <p:txBody>
          <a:bodyPr/>
          <a:lstStyle/>
          <a:p>
            <a:endParaRPr lang="en-US"/>
          </a:p>
        </p:txBody>
      </p:sp>
      <p:cxnSp>
        <p:nvCxnSpPr>
          <p:cNvPr id="8" name="Straight Connector 7">
            <a:extLst>
              <a:ext uri="{FF2B5EF4-FFF2-40B4-BE49-F238E27FC236}">
                <a16:creationId xmlns:a16="http://schemas.microsoft.com/office/drawing/2014/main" id="{5BD64F13-82E0-4706-B468-39540DC158F2}"/>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1103B319-6835-43EB-96DC-1B459863FFAA}"/>
              </a:ext>
            </a:extLst>
          </p:cNvPr>
          <p:cNvSpPr>
            <a:spLocks noGrp="1"/>
          </p:cNvSpPr>
          <p:nvPr>
            <p:ph type="ftr" sz="quarter" idx="11"/>
          </p:nvPr>
        </p:nvSpPr>
        <p:spPr>
          <a:xfrm>
            <a:off x="6771372" y="6356350"/>
            <a:ext cx="4114800" cy="365125"/>
          </a:xfrm>
        </p:spPr>
        <p:txBody>
          <a:bodyPr/>
          <a:lstStyle/>
          <a:p>
            <a:r>
              <a:rPr lang="en-US"/>
              <a:t>Corporate One Federal Credit Union          |</a:t>
            </a:r>
          </a:p>
        </p:txBody>
      </p:sp>
      <p:sp>
        <p:nvSpPr>
          <p:cNvPr id="10" name="Slide Number Placeholder 4">
            <a:extLst>
              <a:ext uri="{FF2B5EF4-FFF2-40B4-BE49-F238E27FC236}">
                <a16:creationId xmlns:a16="http://schemas.microsoft.com/office/drawing/2014/main" id="{6EE8BA92-C841-4220-B2CF-AFCCF29C9CCC}"/>
              </a:ext>
            </a:extLst>
          </p:cNvPr>
          <p:cNvSpPr>
            <a:spLocks noGrp="1"/>
          </p:cNvSpPr>
          <p:nvPr>
            <p:ph type="sldNum" sz="quarter" idx="12"/>
          </p:nvPr>
        </p:nvSpPr>
        <p:spPr>
          <a:xfrm>
            <a:off x="10886172" y="6356350"/>
            <a:ext cx="467627" cy="365125"/>
          </a:xfrm>
        </p:spPr>
        <p:txBody>
          <a:bodyPr/>
          <a:lstStyle/>
          <a:p>
            <a:fld id="{B3EEAA04-DFA5-4855-8ABE-F6A41F284773}" type="slidenum">
              <a:rPr lang="en-US" smtClean="0"/>
              <a:t>‹#›</a:t>
            </a:fld>
            <a:endParaRPr lang="en-US"/>
          </a:p>
        </p:txBody>
      </p:sp>
      <p:sp>
        <p:nvSpPr>
          <p:cNvPr id="13" name="Title 1">
            <a:extLst>
              <a:ext uri="{FF2B5EF4-FFF2-40B4-BE49-F238E27FC236}">
                <a16:creationId xmlns:a16="http://schemas.microsoft.com/office/drawing/2014/main" id="{66E8F8F3-D384-42F6-8124-897FA1D0258F}"/>
              </a:ext>
            </a:extLst>
          </p:cNvPr>
          <p:cNvSpPr>
            <a:spLocks noGrp="1"/>
          </p:cNvSpPr>
          <p:nvPr>
            <p:ph type="title"/>
          </p:nvPr>
        </p:nvSpPr>
        <p:spPr>
          <a:xfrm>
            <a:off x="838200" y="666749"/>
            <a:ext cx="4191000" cy="5448277"/>
          </a:xfrm>
        </p:spPr>
        <p:txBody>
          <a:bodyPr anchor="t" anchorCtr="0">
            <a:normAutofit/>
          </a:bodyPr>
          <a:lstStyle>
            <a:lvl1pPr>
              <a:defRPr sz="4800">
                <a:solidFill>
                  <a:schemeClr val="accent6">
                    <a:lumMod val="75000"/>
                  </a:schemeClr>
                </a:solidFill>
              </a:defRPr>
            </a:lvl1pPr>
          </a:lstStyle>
          <a:p>
            <a:r>
              <a:rPr lang="en-US"/>
              <a:t>Click to edit Master title style</a:t>
            </a:r>
          </a:p>
        </p:txBody>
      </p:sp>
      <p:sp>
        <p:nvSpPr>
          <p:cNvPr id="14" name="Content Placeholder 2">
            <a:extLst>
              <a:ext uri="{FF2B5EF4-FFF2-40B4-BE49-F238E27FC236}">
                <a16:creationId xmlns:a16="http://schemas.microsoft.com/office/drawing/2014/main" id="{AEE8426A-A3C6-4B15-A67B-F02824C6D0F4}"/>
              </a:ext>
            </a:extLst>
          </p:cNvPr>
          <p:cNvSpPr>
            <a:spLocks noGrp="1"/>
          </p:cNvSpPr>
          <p:nvPr>
            <p:ph idx="1"/>
          </p:nvPr>
        </p:nvSpPr>
        <p:spPr>
          <a:xfrm>
            <a:off x="5664199" y="666749"/>
            <a:ext cx="5689599" cy="55102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09768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Call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8AA0F-9447-4E22-A6B2-597D81DFE484}"/>
              </a:ext>
            </a:extLst>
          </p:cNvPr>
          <p:cNvSpPr/>
          <p:nvPr userDrawn="1"/>
        </p:nvSpPr>
        <p:spPr>
          <a:xfrm>
            <a:off x="8874471" y="1890438"/>
            <a:ext cx="3317529" cy="3606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itting, window, water, brick&#10;&#10;Description automatically generated">
            <a:extLst>
              <a:ext uri="{FF2B5EF4-FFF2-40B4-BE49-F238E27FC236}">
                <a16:creationId xmlns:a16="http://schemas.microsoft.com/office/drawing/2014/main" id="{398EF8CC-3E96-4AF9-8A81-4AD7AA5FDA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1890436"/>
          </a:xfrm>
          <a:prstGeom prst="rect">
            <a:avLst/>
          </a:prstGeom>
        </p:spPr>
      </p:pic>
      <p:pic>
        <p:nvPicPr>
          <p:cNvPr id="9" name="Graphic 8">
            <a:extLst>
              <a:ext uri="{FF2B5EF4-FFF2-40B4-BE49-F238E27FC236}">
                <a16:creationId xmlns:a16="http://schemas.microsoft.com/office/drawing/2014/main" id="{F8111AD8-A478-45BD-ADB5-052517F017FB}"/>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3018" t="28117" r="46099" b="43740"/>
          <a:stretch/>
        </p:blipFill>
        <p:spPr>
          <a:xfrm>
            <a:off x="8874471" y="1534005"/>
            <a:ext cx="3317529" cy="460221"/>
          </a:xfrm>
          <a:prstGeom prst="rect">
            <a:avLst/>
          </a:prstGeom>
        </p:spPr>
      </p:pic>
      <p:sp>
        <p:nvSpPr>
          <p:cNvPr id="14" name="Title 1">
            <a:extLst>
              <a:ext uri="{FF2B5EF4-FFF2-40B4-BE49-F238E27FC236}">
                <a16:creationId xmlns:a16="http://schemas.microsoft.com/office/drawing/2014/main" id="{D718BE08-EF19-4B1E-BEE4-E5E4A32A8D23}"/>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752BA478-6BA4-456D-9E75-DBE58B77FC06}"/>
              </a:ext>
            </a:extLst>
          </p:cNvPr>
          <p:cNvSpPr>
            <a:spLocks noGrp="1"/>
          </p:cNvSpPr>
          <p:nvPr>
            <p:ph idx="1"/>
          </p:nvPr>
        </p:nvSpPr>
        <p:spPr>
          <a:xfrm>
            <a:off x="838200" y="2178049"/>
            <a:ext cx="7620000" cy="3998913"/>
          </a:xfrm>
        </p:spPr>
        <p:txBody>
          <a:bodyPr>
            <a:normAutofit/>
          </a:bodyPr>
          <a:lstStyle>
            <a:lvl1pPr marL="457200" indent="-457200">
              <a:buFontTx/>
              <a:buBlip>
                <a:blip r:embed="rId5"/>
              </a:buBlip>
              <a:defRPr sz="2400"/>
            </a:lvl1pPr>
            <a:lvl2pPr marL="914400" indent="-457200">
              <a:buFontTx/>
              <a:buBlip>
                <a:blip r:embed="rId5"/>
              </a:buBlip>
              <a:defRPr sz="2400"/>
            </a:lvl2pPr>
            <a:lvl3pPr marL="1371600" indent="-457200">
              <a:buFontTx/>
              <a:buBlip>
                <a:blip r:embed="rId5"/>
              </a:buBlip>
              <a:defRPr sz="2400"/>
            </a:lvl3pPr>
            <a:lvl4pPr marL="1828800" indent="-457200">
              <a:buFontTx/>
              <a:buBlip>
                <a:blip r:embed="rId5"/>
              </a:buBlip>
              <a:defRPr sz="2400"/>
            </a:lvl4pPr>
            <a:lvl5pPr marL="2057400" indent="-228600">
              <a:buFontTx/>
              <a:buBlip>
                <a:blip r:embed="rId5"/>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6">
            <a:extLst>
              <a:ext uri="{FF2B5EF4-FFF2-40B4-BE49-F238E27FC236}">
                <a16:creationId xmlns:a16="http://schemas.microsoft.com/office/drawing/2014/main" id="{42F0D91C-A2EE-4E29-BBED-F44291E705AF}"/>
              </a:ext>
            </a:extLst>
          </p:cNvPr>
          <p:cNvSpPr>
            <a:spLocks noGrp="1"/>
          </p:cNvSpPr>
          <p:nvPr>
            <p:ph type="body" sz="quarter" idx="10"/>
          </p:nvPr>
        </p:nvSpPr>
        <p:spPr>
          <a:xfrm>
            <a:off x="9163050" y="2254250"/>
            <a:ext cx="2749550" cy="299085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
        <p:nvSpPr>
          <p:cNvPr id="18" name="Footer Placeholder 3">
            <a:extLst>
              <a:ext uri="{FF2B5EF4-FFF2-40B4-BE49-F238E27FC236}">
                <a16:creationId xmlns:a16="http://schemas.microsoft.com/office/drawing/2014/main" id="{6386E065-79D1-4AD7-B1D2-9B576653F3ED}"/>
              </a:ext>
            </a:extLst>
          </p:cNvPr>
          <p:cNvSpPr>
            <a:spLocks noGrp="1"/>
          </p:cNvSpPr>
          <p:nvPr>
            <p:ph type="ftr" sz="quarter" idx="11"/>
          </p:nvPr>
        </p:nvSpPr>
        <p:spPr>
          <a:xfrm>
            <a:off x="6771372" y="6356350"/>
            <a:ext cx="4114800" cy="365125"/>
          </a:xfrm>
        </p:spPr>
        <p:txBody>
          <a:bodyPr/>
          <a:lstStyle/>
          <a:p>
            <a:r>
              <a:rPr lang="en-US"/>
              <a:t>Corporate One Federal Credit Union          |</a:t>
            </a:r>
          </a:p>
        </p:txBody>
      </p:sp>
      <p:sp>
        <p:nvSpPr>
          <p:cNvPr id="19" name="Slide Number Placeholder 4">
            <a:extLst>
              <a:ext uri="{FF2B5EF4-FFF2-40B4-BE49-F238E27FC236}">
                <a16:creationId xmlns:a16="http://schemas.microsoft.com/office/drawing/2014/main" id="{430D0EFC-C102-4493-8DA6-4CC9245C5FDF}"/>
              </a:ext>
            </a:extLst>
          </p:cNvPr>
          <p:cNvSpPr>
            <a:spLocks noGrp="1"/>
          </p:cNvSpPr>
          <p:nvPr>
            <p:ph type="sldNum" sz="quarter" idx="12"/>
          </p:nvPr>
        </p:nvSpPr>
        <p:spPr>
          <a:xfrm>
            <a:off x="10886172" y="6356350"/>
            <a:ext cx="467627" cy="365125"/>
          </a:xfrm>
        </p:spPr>
        <p:txBody>
          <a:bodyPr/>
          <a:lstStyle/>
          <a:p>
            <a:fld id="{B3EEAA04-DFA5-4855-8ABE-F6A41F284773}" type="slidenum">
              <a:rPr lang="en-US" smtClean="0"/>
              <a:t>‹#›</a:t>
            </a:fld>
            <a:endParaRPr lang="en-US"/>
          </a:p>
        </p:txBody>
      </p:sp>
    </p:spTree>
    <p:extLst>
      <p:ext uri="{BB962C8B-B14F-4D97-AF65-F5344CB8AC3E}">
        <p14:creationId xmlns:p14="http://schemas.microsoft.com/office/powerpoint/2010/main" val="360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53A81F2F-6038-440A-8E21-27AECCF65073}"/>
              </a:ext>
            </a:extLst>
          </p:cNvPr>
          <p:cNvSpPr/>
          <p:nvPr userDrawn="1"/>
        </p:nvSpPr>
        <p:spPr>
          <a:xfrm>
            <a:off x="185644" y="2877241"/>
            <a:ext cx="313890" cy="1104265"/>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8">
            <a:extLst>
              <a:ext uri="{FF2B5EF4-FFF2-40B4-BE49-F238E27FC236}">
                <a16:creationId xmlns:a16="http://schemas.microsoft.com/office/drawing/2014/main" id="{D4F1A3F2-C22F-4209-B471-91186D274891}"/>
              </a:ext>
            </a:extLst>
          </p:cNvPr>
          <p:cNvSpPr/>
          <p:nvPr userDrawn="1"/>
        </p:nvSpPr>
        <p:spPr>
          <a:xfrm>
            <a:off x="188209" y="1735179"/>
            <a:ext cx="313890" cy="1104265"/>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arge, plane, table, blue&#10;&#10;Description automatically generated">
            <a:extLst>
              <a:ext uri="{FF2B5EF4-FFF2-40B4-BE49-F238E27FC236}">
                <a16:creationId xmlns:a16="http://schemas.microsoft.com/office/drawing/2014/main" id="{A5D6430E-9DD6-4AFE-BFCC-E8C3380FFC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8423" y="369560"/>
            <a:ext cx="11435155" cy="6118880"/>
          </a:xfrm>
          <a:prstGeom prst="rect">
            <a:avLst/>
          </a:prstGeom>
        </p:spPr>
      </p:pic>
      <p:sp>
        <p:nvSpPr>
          <p:cNvPr id="17" name="Text Placeholder 16">
            <a:extLst>
              <a:ext uri="{FF2B5EF4-FFF2-40B4-BE49-F238E27FC236}">
                <a16:creationId xmlns:a16="http://schemas.microsoft.com/office/drawing/2014/main" id="{052950CB-5314-4776-940B-ACC9F438056A}"/>
              </a:ext>
            </a:extLst>
          </p:cNvPr>
          <p:cNvSpPr>
            <a:spLocks noGrp="1"/>
          </p:cNvSpPr>
          <p:nvPr>
            <p:ph type="body" sz="quarter" idx="10"/>
          </p:nvPr>
        </p:nvSpPr>
        <p:spPr>
          <a:xfrm>
            <a:off x="185642" y="1740360"/>
            <a:ext cx="4499374" cy="895932"/>
          </a:xfrm>
          <a:solidFill>
            <a:schemeClr val="accent1"/>
          </a:solidFill>
          <a:ln>
            <a:noFill/>
          </a:ln>
          <a:effectLst/>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
        <p:nvSpPr>
          <p:cNvPr id="19" name="Text Placeholder 18">
            <a:extLst>
              <a:ext uri="{FF2B5EF4-FFF2-40B4-BE49-F238E27FC236}">
                <a16:creationId xmlns:a16="http://schemas.microsoft.com/office/drawing/2014/main" id="{318E29B7-82D3-4FA7-AB51-6D661392C77F}"/>
              </a:ext>
            </a:extLst>
          </p:cNvPr>
          <p:cNvSpPr>
            <a:spLocks noGrp="1"/>
          </p:cNvSpPr>
          <p:nvPr>
            <p:ph type="body" sz="quarter" idx="11"/>
          </p:nvPr>
        </p:nvSpPr>
        <p:spPr>
          <a:xfrm>
            <a:off x="185642" y="2877241"/>
            <a:ext cx="5141509" cy="895932"/>
          </a:xfrm>
          <a:solidFill>
            <a:schemeClr val="accent1"/>
          </a:solidFill>
          <a:ln>
            <a:noFill/>
          </a:ln>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Tree>
    <p:extLst>
      <p:ext uri="{BB962C8B-B14F-4D97-AF65-F5344CB8AC3E}">
        <p14:creationId xmlns:p14="http://schemas.microsoft.com/office/powerpoint/2010/main" val="1178965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8AA0F-9447-4E22-A6B2-597D81DFE484}"/>
              </a:ext>
            </a:extLst>
          </p:cNvPr>
          <p:cNvSpPr/>
          <p:nvPr userDrawn="1"/>
        </p:nvSpPr>
        <p:spPr>
          <a:xfrm>
            <a:off x="8874471" y="0"/>
            <a:ext cx="331752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8111AD8-A478-45BD-ADB5-052517F017F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018" t="28117" r="46099" b="43740"/>
          <a:stretch/>
        </p:blipFill>
        <p:spPr>
          <a:xfrm>
            <a:off x="8874471" y="-9045"/>
            <a:ext cx="3317529" cy="460221"/>
          </a:xfrm>
          <a:prstGeom prst="rect">
            <a:avLst/>
          </a:prstGeom>
        </p:spPr>
      </p:pic>
      <p:sp>
        <p:nvSpPr>
          <p:cNvPr id="17" name="Text Placeholder 16">
            <a:extLst>
              <a:ext uri="{FF2B5EF4-FFF2-40B4-BE49-F238E27FC236}">
                <a16:creationId xmlns:a16="http://schemas.microsoft.com/office/drawing/2014/main" id="{42F0D91C-A2EE-4E29-BBED-F44291E705AF}"/>
              </a:ext>
            </a:extLst>
          </p:cNvPr>
          <p:cNvSpPr>
            <a:spLocks noGrp="1"/>
          </p:cNvSpPr>
          <p:nvPr>
            <p:ph type="body" sz="quarter" idx="10"/>
          </p:nvPr>
        </p:nvSpPr>
        <p:spPr>
          <a:xfrm>
            <a:off x="9163050" y="806450"/>
            <a:ext cx="2749550" cy="466090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
        <p:nvSpPr>
          <p:cNvPr id="10" name="Title 1">
            <a:extLst>
              <a:ext uri="{FF2B5EF4-FFF2-40B4-BE49-F238E27FC236}">
                <a16:creationId xmlns:a16="http://schemas.microsoft.com/office/drawing/2014/main" id="{0010E57F-1925-4A02-A143-57430DB39885}"/>
              </a:ext>
            </a:extLst>
          </p:cNvPr>
          <p:cNvSpPr>
            <a:spLocks noGrp="1"/>
          </p:cNvSpPr>
          <p:nvPr>
            <p:ph type="title"/>
          </p:nvPr>
        </p:nvSpPr>
        <p:spPr>
          <a:xfrm>
            <a:off x="838200" y="365125"/>
            <a:ext cx="757555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3ECB73A-59C7-4CB8-B055-EB1F7A5F59C2}"/>
              </a:ext>
            </a:extLst>
          </p:cNvPr>
          <p:cNvSpPr>
            <a:spLocks noGrp="1"/>
          </p:cNvSpPr>
          <p:nvPr>
            <p:ph idx="1"/>
          </p:nvPr>
        </p:nvSpPr>
        <p:spPr>
          <a:xfrm>
            <a:off x="838200" y="1825625"/>
            <a:ext cx="7575550" cy="4351338"/>
          </a:xfrm>
        </p:spPr>
        <p:txBody>
          <a:bodyPr>
            <a:normAutofit/>
          </a:bodyPr>
          <a:lstStyle>
            <a:lvl1pPr marL="457200" indent="-457200">
              <a:buFontTx/>
              <a:buBlip>
                <a:blip r:embed="rId4"/>
              </a:buBlip>
              <a:defRPr sz="2400"/>
            </a:lvl1pPr>
            <a:lvl2pPr marL="914400" indent="-457200">
              <a:buFontTx/>
              <a:buBlip>
                <a:blip r:embed="rId4"/>
              </a:buBlip>
              <a:defRPr sz="2400"/>
            </a:lvl2pPr>
            <a:lvl3pPr marL="1371600" indent="-457200">
              <a:buFontTx/>
              <a:buBlip>
                <a:blip r:embed="rId4"/>
              </a:buBlip>
              <a:defRPr sz="2400"/>
            </a:lvl3pPr>
            <a:lvl4pPr marL="1828800" indent="-457200">
              <a:buFontTx/>
              <a:buBlip>
                <a:blip r:embed="rId4"/>
              </a:buBlip>
              <a:defRPr sz="2400"/>
            </a:lvl4pPr>
            <a:lvl5pPr marL="2057400" indent="-228600">
              <a:buFontTx/>
              <a:buBlip>
                <a:blip r:embed="rId4"/>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Footer Placeholder 3">
            <a:extLst>
              <a:ext uri="{FF2B5EF4-FFF2-40B4-BE49-F238E27FC236}">
                <a16:creationId xmlns:a16="http://schemas.microsoft.com/office/drawing/2014/main" id="{050FEF1A-99B4-4B65-8F5B-A1373D232736}"/>
              </a:ext>
            </a:extLst>
          </p:cNvPr>
          <p:cNvSpPr>
            <a:spLocks noGrp="1"/>
          </p:cNvSpPr>
          <p:nvPr>
            <p:ph type="ftr" sz="quarter" idx="11"/>
          </p:nvPr>
        </p:nvSpPr>
        <p:spPr>
          <a:xfrm>
            <a:off x="6771372" y="6356350"/>
            <a:ext cx="4114800" cy="365125"/>
          </a:xfrm>
        </p:spPr>
        <p:txBody>
          <a:bodyPr/>
          <a:lstStyle/>
          <a:p>
            <a:r>
              <a:rPr lang="en-US"/>
              <a:t>Corporate One Federal Credit Union          |</a:t>
            </a:r>
          </a:p>
        </p:txBody>
      </p:sp>
      <p:sp>
        <p:nvSpPr>
          <p:cNvPr id="13" name="Slide Number Placeholder 4">
            <a:extLst>
              <a:ext uri="{FF2B5EF4-FFF2-40B4-BE49-F238E27FC236}">
                <a16:creationId xmlns:a16="http://schemas.microsoft.com/office/drawing/2014/main" id="{B416B29E-A8CC-44F3-9DF8-E756C0BAD3CF}"/>
              </a:ext>
            </a:extLst>
          </p:cNvPr>
          <p:cNvSpPr>
            <a:spLocks noGrp="1"/>
          </p:cNvSpPr>
          <p:nvPr>
            <p:ph type="sldNum" sz="quarter" idx="12"/>
          </p:nvPr>
        </p:nvSpPr>
        <p:spPr>
          <a:xfrm>
            <a:off x="10886172" y="6356350"/>
            <a:ext cx="467627" cy="365125"/>
          </a:xfrm>
        </p:spPr>
        <p:txBody>
          <a:bodyPr/>
          <a:lstStyle/>
          <a:p>
            <a:fld id="{B3EEAA04-DFA5-4855-8ABE-F6A41F284773}" type="slidenum">
              <a:rPr lang="en-US" smtClean="0"/>
              <a:t>‹#›</a:t>
            </a:fld>
            <a:endParaRPr lang="en-US"/>
          </a:p>
        </p:txBody>
      </p:sp>
    </p:spTree>
    <p:extLst>
      <p:ext uri="{BB962C8B-B14F-4D97-AF65-F5344CB8AC3E}">
        <p14:creationId xmlns:p14="http://schemas.microsoft.com/office/powerpoint/2010/main" val="3756666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on Dark Backgrouund">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BDFE4A8-8B76-4D5E-BAE8-F549FD629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6858000"/>
          </a:xfrm>
          <a:prstGeom prst="rect">
            <a:avLst/>
          </a:prstGeom>
        </p:spPr>
      </p:pic>
      <p:cxnSp>
        <p:nvCxnSpPr>
          <p:cNvPr id="6" name="Straight Connector 5">
            <a:extLst>
              <a:ext uri="{FF2B5EF4-FFF2-40B4-BE49-F238E27FC236}">
                <a16:creationId xmlns:a16="http://schemas.microsoft.com/office/drawing/2014/main" id="{396EF2D7-0A2F-4A70-9E00-42A9B1EF5F9D}"/>
              </a:ext>
            </a:extLst>
          </p:cNvPr>
          <p:cNvCxnSpPr>
            <a:cxnSpLocks/>
          </p:cNvCxnSpPr>
          <p:nvPr userDrawn="1"/>
        </p:nvCxnSpPr>
        <p:spPr>
          <a:xfrm>
            <a:off x="-162594" y="986858"/>
            <a:ext cx="686576"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0D6D2F4-EC89-43E7-BB98-CEC29C0AADF8}"/>
              </a:ext>
            </a:extLst>
          </p:cNvPr>
          <p:cNvSpPr>
            <a:spLocks noGrp="1"/>
          </p:cNvSpPr>
          <p:nvPr>
            <p:ph type="ftr" sz="quarter" idx="10"/>
          </p:nvPr>
        </p:nvSpPr>
        <p:spPr/>
        <p:txBody>
          <a:bodyPr/>
          <a:lstStyle>
            <a:lvl1pPr>
              <a:defRPr>
                <a:solidFill>
                  <a:schemeClr val="bg1"/>
                </a:solidFill>
              </a:defRPr>
            </a:lvl1pPr>
          </a:lstStyle>
          <a:p>
            <a:r>
              <a:rPr lang="en-US"/>
              <a:t>Corporate One Federal Credit Union          |</a:t>
            </a:r>
          </a:p>
        </p:txBody>
      </p:sp>
      <p:sp>
        <p:nvSpPr>
          <p:cNvPr id="4" name="Slide Number Placeholder 3">
            <a:extLst>
              <a:ext uri="{FF2B5EF4-FFF2-40B4-BE49-F238E27FC236}">
                <a16:creationId xmlns:a16="http://schemas.microsoft.com/office/drawing/2014/main" id="{33C33B1F-FD13-4975-8564-C0C84716B3AB}"/>
              </a:ext>
            </a:extLst>
          </p:cNvPr>
          <p:cNvSpPr>
            <a:spLocks noGrp="1"/>
          </p:cNvSpPr>
          <p:nvPr>
            <p:ph type="sldNum" sz="quarter" idx="11"/>
          </p:nvPr>
        </p:nvSpPr>
        <p:spPr/>
        <p:txBody>
          <a:bodyPr/>
          <a:lstStyle>
            <a:lvl1pPr>
              <a:defRPr>
                <a:solidFill>
                  <a:schemeClr val="bg1"/>
                </a:solidFill>
              </a:defRPr>
            </a:lvl1pPr>
          </a:lstStyle>
          <a:p>
            <a:fld id="{B3EEAA04-DFA5-4855-8ABE-F6A41F284773}" type="slidenum">
              <a:rPr lang="en-US" smtClean="0"/>
              <a:pPr/>
              <a:t>‹#›</a:t>
            </a:fld>
            <a:endParaRPr lang="en-US"/>
          </a:p>
        </p:txBody>
      </p:sp>
      <p:sp>
        <p:nvSpPr>
          <p:cNvPr id="7" name="Title 1">
            <a:extLst>
              <a:ext uri="{FF2B5EF4-FFF2-40B4-BE49-F238E27FC236}">
                <a16:creationId xmlns:a16="http://schemas.microsoft.com/office/drawing/2014/main" id="{B83F3CF7-1891-4144-A554-E95593D97CBC}"/>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13D20311-6961-4F5D-A6DE-9A3A8E42D37B}"/>
              </a:ext>
            </a:extLst>
          </p:cNvPr>
          <p:cNvSpPr>
            <a:spLocks noGrp="1"/>
          </p:cNvSpPr>
          <p:nvPr>
            <p:ph idx="1"/>
          </p:nvPr>
        </p:nvSpPr>
        <p:spPr>
          <a:xfrm>
            <a:off x="838199" y="1854201"/>
            <a:ext cx="10515599" cy="4322762"/>
          </a:xfrm>
        </p:spPr>
        <p:txBody>
          <a:bodyPr>
            <a:normAutofit/>
          </a:bodyPr>
          <a:lstStyle>
            <a:lvl1pPr marL="457200" indent="-457200">
              <a:buFontTx/>
              <a:buBlip>
                <a:blip r:embed="rId3"/>
              </a:buBlip>
              <a:defRPr sz="2400">
                <a:solidFill>
                  <a:schemeClr val="bg1"/>
                </a:solidFill>
              </a:defRPr>
            </a:lvl1pPr>
            <a:lvl2pPr marL="914400" indent="-457200">
              <a:buFontTx/>
              <a:buBlip>
                <a:blip r:embed="rId3"/>
              </a:buBlip>
              <a:defRPr sz="2400">
                <a:solidFill>
                  <a:schemeClr val="bg1"/>
                </a:solidFill>
              </a:defRPr>
            </a:lvl2pPr>
            <a:lvl3pPr marL="1371600" indent="-457200">
              <a:buFontTx/>
              <a:buBlip>
                <a:blip r:embed="rId3"/>
              </a:buBlip>
              <a:defRPr sz="2400">
                <a:solidFill>
                  <a:schemeClr val="bg1"/>
                </a:solidFill>
              </a:defRPr>
            </a:lvl3pPr>
            <a:lvl4pPr marL="1828800" indent="-457200">
              <a:buFontTx/>
              <a:buBlip>
                <a:blip r:embed="rId3"/>
              </a:buBlip>
              <a:defRPr sz="2400">
                <a:solidFill>
                  <a:schemeClr val="bg1"/>
                </a:solidFill>
              </a:defRPr>
            </a:lvl4pPr>
            <a:lvl5pPr marL="2057400" indent="-228600">
              <a:buFontTx/>
              <a:buBlip>
                <a:blip r:embed="rId4"/>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77268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3 Content Blocks on Dark Backgrouund">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BDFE4A8-8B76-4D5E-BAE8-F549FD629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6858000"/>
          </a:xfrm>
          <a:prstGeom prst="rect">
            <a:avLst/>
          </a:prstGeom>
        </p:spPr>
      </p:pic>
      <p:sp>
        <p:nvSpPr>
          <p:cNvPr id="3" name="Footer Placeholder 2">
            <a:extLst>
              <a:ext uri="{FF2B5EF4-FFF2-40B4-BE49-F238E27FC236}">
                <a16:creationId xmlns:a16="http://schemas.microsoft.com/office/drawing/2014/main" id="{D0D6D2F4-EC89-43E7-BB98-CEC29C0AADF8}"/>
              </a:ext>
            </a:extLst>
          </p:cNvPr>
          <p:cNvSpPr>
            <a:spLocks noGrp="1"/>
          </p:cNvSpPr>
          <p:nvPr>
            <p:ph type="ftr" sz="quarter" idx="10"/>
          </p:nvPr>
        </p:nvSpPr>
        <p:spPr/>
        <p:txBody>
          <a:bodyPr/>
          <a:lstStyle>
            <a:lvl1pPr>
              <a:defRPr>
                <a:solidFill>
                  <a:schemeClr val="bg1"/>
                </a:solidFill>
              </a:defRPr>
            </a:lvl1pPr>
          </a:lstStyle>
          <a:p>
            <a:r>
              <a:rPr lang="en-US"/>
              <a:t>Corporate One Federal Credit Union          |</a:t>
            </a:r>
          </a:p>
        </p:txBody>
      </p:sp>
      <p:sp>
        <p:nvSpPr>
          <p:cNvPr id="4" name="Slide Number Placeholder 3">
            <a:extLst>
              <a:ext uri="{FF2B5EF4-FFF2-40B4-BE49-F238E27FC236}">
                <a16:creationId xmlns:a16="http://schemas.microsoft.com/office/drawing/2014/main" id="{33C33B1F-FD13-4975-8564-C0C84716B3AB}"/>
              </a:ext>
            </a:extLst>
          </p:cNvPr>
          <p:cNvSpPr>
            <a:spLocks noGrp="1"/>
          </p:cNvSpPr>
          <p:nvPr>
            <p:ph type="sldNum" sz="quarter" idx="11"/>
          </p:nvPr>
        </p:nvSpPr>
        <p:spPr/>
        <p:txBody>
          <a:bodyPr/>
          <a:lstStyle>
            <a:lvl1pPr>
              <a:defRPr>
                <a:solidFill>
                  <a:schemeClr val="bg1"/>
                </a:solidFill>
              </a:defRPr>
            </a:lvl1pPr>
          </a:lstStyle>
          <a:p>
            <a:fld id="{B3EEAA04-DFA5-4855-8ABE-F6A41F284773}" type="slidenum">
              <a:rPr lang="en-US" smtClean="0"/>
              <a:pPr/>
              <a:t>‹#›</a:t>
            </a:fld>
            <a:endParaRPr lang="en-US"/>
          </a:p>
        </p:txBody>
      </p:sp>
      <p:sp>
        <p:nvSpPr>
          <p:cNvPr id="7" name="Title 1">
            <a:extLst>
              <a:ext uri="{FF2B5EF4-FFF2-40B4-BE49-F238E27FC236}">
                <a16:creationId xmlns:a16="http://schemas.microsoft.com/office/drawing/2014/main" id="{B83F3CF7-1891-4144-A554-E95593D97CBC}"/>
              </a:ext>
            </a:extLst>
          </p:cNvPr>
          <p:cNvSpPr>
            <a:spLocks noGrp="1"/>
          </p:cNvSpPr>
          <p:nvPr>
            <p:ph type="title"/>
          </p:nvPr>
        </p:nvSpPr>
        <p:spPr>
          <a:xfrm>
            <a:off x="838200" y="555626"/>
            <a:ext cx="10515600" cy="966020"/>
          </a:xfrm>
        </p:spPr>
        <p:txBody>
          <a:bodyPr>
            <a:normAutofit/>
          </a:bodyPr>
          <a:lstStyle>
            <a:lvl1pPr algn="ctr">
              <a:defRPr sz="4800">
                <a:solidFill>
                  <a:schemeClr val="bg1"/>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88F2795-499F-41A4-B051-CE50810CD0C3}"/>
              </a:ext>
            </a:extLst>
          </p:cNvPr>
          <p:cNvCxnSpPr>
            <a:cxnSpLocks/>
          </p:cNvCxnSpPr>
          <p:nvPr userDrawn="1"/>
        </p:nvCxnSpPr>
        <p:spPr>
          <a:xfrm>
            <a:off x="4828068" y="1783173"/>
            <a:ext cx="253586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C35DC2D7-7074-47DB-8765-F303ED39642E}"/>
              </a:ext>
            </a:extLst>
          </p:cNvPr>
          <p:cNvSpPr>
            <a:spLocks noGrp="1"/>
          </p:cNvSpPr>
          <p:nvPr>
            <p:ph type="body" idx="1"/>
          </p:nvPr>
        </p:nvSpPr>
        <p:spPr>
          <a:xfrm>
            <a:off x="83978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1" name="Content Placeholder 3">
            <a:extLst>
              <a:ext uri="{FF2B5EF4-FFF2-40B4-BE49-F238E27FC236}">
                <a16:creationId xmlns:a16="http://schemas.microsoft.com/office/drawing/2014/main" id="{476706E5-EE78-432E-9A59-32184298DA7F}"/>
              </a:ext>
            </a:extLst>
          </p:cNvPr>
          <p:cNvSpPr>
            <a:spLocks noGrp="1"/>
          </p:cNvSpPr>
          <p:nvPr>
            <p:ph sz="half" idx="2"/>
          </p:nvPr>
        </p:nvSpPr>
        <p:spPr>
          <a:xfrm>
            <a:off x="83978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
        <p:nvSpPr>
          <p:cNvPr id="12" name="Text Placeholder 2">
            <a:extLst>
              <a:ext uri="{FF2B5EF4-FFF2-40B4-BE49-F238E27FC236}">
                <a16:creationId xmlns:a16="http://schemas.microsoft.com/office/drawing/2014/main" id="{27CEADA6-C014-4018-BD0B-58944C9CA097}"/>
              </a:ext>
            </a:extLst>
          </p:cNvPr>
          <p:cNvSpPr>
            <a:spLocks noGrp="1"/>
          </p:cNvSpPr>
          <p:nvPr>
            <p:ph type="body" idx="13"/>
          </p:nvPr>
        </p:nvSpPr>
        <p:spPr>
          <a:xfrm>
            <a:off x="441086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3" name="Content Placeholder 3">
            <a:extLst>
              <a:ext uri="{FF2B5EF4-FFF2-40B4-BE49-F238E27FC236}">
                <a16:creationId xmlns:a16="http://schemas.microsoft.com/office/drawing/2014/main" id="{B0A6D739-E675-478C-B1CF-217B4EB51184}"/>
              </a:ext>
            </a:extLst>
          </p:cNvPr>
          <p:cNvSpPr>
            <a:spLocks noGrp="1"/>
          </p:cNvSpPr>
          <p:nvPr>
            <p:ph sz="half" idx="14"/>
          </p:nvPr>
        </p:nvSpPr>
        <p:spPr>
          <a:xfrm>
            <a:off x="441086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
        <p:nvSpPr>
          <p:cNvPr id="14" name="Text Placeholder 2">
            <a:extLst>
              <a:ext uri="{FF2B5EF4-FFF2-40B4-BE49-F238E27FC236}">
                <a16:creationId xmlns:a16="http://schemas.microsoft.com/office/drawing/2014/main" id="{7617C139-08C2-4867-B26F-C52EFAC81CE1}"/>
              </a:ext>
            </a:extLst>
          </p:cNvPr>
          <p:cNvSpPr>
            <a:spLocks noGrp="1"/>
          </p:cNvSpPr>
          <p:nvPr>
            <p:ph type="body" idx="15"/>
          </p:nvPr>
        </p:nvSpPr>
        <p:spPr>
          <a:xfrm>
            <a:off x="7981949" y="2286410"/>
            <a:ext cx="3370262" cy="647700"/>
          </a:xfrm>
        </p:spPr>
        <p:txBody>
          <a:bodyPr anchor="ctr" anchorCtr="0"/>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15" name="Content Placeholder 3">
            <a:extLst>
              <a:ext uri="{FF2B5EF4-FFF2-40B4-BE49-F238E27FC236}">
                <a16:creationId xmlns:a16="http://schemas.microsoft.com/office/drawing/2014/main" id="{F549734C-0B2E-4983-974F-8C75F36A4F73}"/>
              </a:ext>
            </a:extLst>
          </p:cNvPr>
          <p:cNvSpPr>
            <a:spLocks noGrp="1"/>
          </p:cNvSpPr>
          <p:nvPr>
            <p:ph sz="half" idx="16"/>
          </p:nvPr>
        </p:nvSpPr>
        <p:spPr>
          <a:xfrm>
            <a:off x="7981949" y="3086510"/>
            <a:ext cx="3370262" cy="3060289"/>
          </a:xfrm>
        </p:spPr>
        <p:txBody>
          <a:bodyPr>
            <a:normAutofit/>
          </a:bodyPr>
          <a:lstStyle>
            <a:lvl1pPr marL="0" indent="0" algn="ctr">
              <a:buFont typeface="Arial" panose="020B0604020202020204" pitchFamily="34" charset="0"/>
              <a:buNone/>
              <a:defRPr sz="2400">
                <a:solidFill>
                  <a:schemeClr val="bg1"/>
                </a:solidFill>
              </a:defRPr>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286000" indent="-457200">
              <a:buFontTx/>
              <a:buBlip>
                <a:blip r:embed="rId3"/>
              </a:buBlip>
              <a:defRPr sz="2400"/>
            </a:lvl5pPr>
          </a:lstStyle>
          <a:p>
            <a:pPr lvl="0"/>
            <a:r>
              <a:rPr lang="en-US"/>
              <a:t>Click to edit Master text styles</a:t>
            </a:r>
          </a:p>
        </p:txBody>
      </p:sp>
    </p:spTree>
    <p:extLst>
      <p:ext uri="{BB962C8B-B14F-4D97-AF65-F5344CB8AC3E}">
        <p14:creationId xmlns:p14="http://schemas.microsoft.com/office/powerpoint/2010/main" val="3876468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on Dark Image Backgroun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8FB437B3-BDBA-4D13-A626-935CC1AC751E}"/>
              </a:ext>
            </a:extLst>
          </p:cNvPr>
          <p:cNvPicPr>
            <a:picLocks noChangeAspect="1"/>
          </p:cNvPicPr>
          <p:nvPr userDrawn="1"/>
        </p:nvPicPr>
        <p:blipFill rotWithShape="1">
          <a:blip r:embed="rId2" cstate="email">
            <a:grayscl/>
            <a:alphaModFix amt="51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160CD25-41C7-418B-A7EF-2A2B60388453}"/>
              </a:ext>
            </a:extLst>
          </p:cNvPr>
          <p:cNvSpPr/>
          <p:nvPr userDrawn="1"/>
        </p:nvSpPr>
        <p:spPr>
          <a:xfrm>
            <a:off x="346176" y="343542"/>
            <a:ext cx="11499647" cy="6170916"/>
          </a:xfrm>
          <a:prstGeom prst="rect">
            <a:avLst/>
          </a:prstGeom>
          <a:solidFill>
            <a:srgbClr val="143058">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29A1DDC-A0DE-436C-BAB1-7DBBC0BD02A1}"/>
              </a:ext>
            </a:extLst>
          </p:cNvPr>
          <p:cNvCxnSpPr>
            <a:cxnSpLocks/>
          </p:cNvCxnSpPr>
          <p:nvPr userDrawn="1"/>
        </p:nvCxnSpPr>
        <p:spPr>
          <a:xfrm flipV="1">
            <a:off x="2595600" y="2065789"/>
            <a:ext cx="0" cy="1607755"/>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DBC3D89-3A39-4E71-BC18-FD34D29A159E}"/>
              </a:ext>
            </a:extLst>
          </p:cNvPr>
          <p:cNvPicPr>
            <a:picLocks noChangeAspect="1"/>
          </p:cNvPicPr>
          <p:nvPr userDrawn="1"/>
        </p:nvPicPr>
        <p:blipFill>
          <a:blip r:embed="rId4">
            <a:alphaModFix amt="42000"/>
            <a:extLst>
              <a:ext uri="{96DAC541-7B7A-43D3-8B79-37D633B846F1}">
                <asvg:svgBlip xmlns:asvg="http://schemas.microsoft.com/office/drawing/2016/SVG/main" r:embed="rId5"/>
              </a:ext>
            </a:extLst>
          </a:blip>
          <a:stretch>
            <a:fillRect/>
          </a:stretch>
        </p:blipFill>
        <p:spPr>
          <a:xfrm rot="16200000">
            <a:off x="9207101" y="3927292"/>
            <a:ext cx="2276067" cy="2276067"/>
          </a:xfrm>
          <a:prstGeom prst="rect">
            <a:avLst/>
          </a:prstGeom>
        </p:spPr>
      </p:pic>
      <p:sp>
        <p:nvSpPr>
          <p:cNvPr id="11" name="Title 1">
            <a:extLst>
              <a:ext uri="{FF2B5EF4-FFF2-40B4-BE49-F238E27FC236}">
                <a16:creationId xmlns:a16="http://schemas.microsoft.com/office/drawing/2014/main" id="{BB133D3E-A6E0-4C07-8FA3-2024753542AB}"/>
              </a:ext>
            </a:extLst>
          </p:cNvPr>
          <p:cNvSpPr>
            <a:spLocks noGrp="1"/>
          </p:cNvSpPr>
          <p:nvPr>
            <p:ph type="ctrTitle"/>
          </p:nvPr>
        </p:nvSpPr>
        <p:spPr>
          <a:xfrm>
            <a:off x="2811622" y="2080570"/>
            <a:ext cx="8341895" cy="978518"/>
          </a:xfrm>
        </p:spPr>
        <p:txBody>
          <a:bodyPr anchor="b"/>
          <a:lstStyle>
            <a:lvl1pPr algn="l">
              <a:defRPr sz="6000" cap="all" baseline="0">
                <a:solidFill>
                  <a:schemeClr val="bg2"/>
                </a:solidFill>
              </a:defRPr>
            </a:lvl1pPr>
          </a:lstStyle>
          <a:p>
            <a:r>
              <a:rPr lang="en-US"/>
              <a:t>Click to edit Master</a:t>
            </a:r>
          </a:p>
        </p:txBody>
      </p:sp>
      <p:sp>
        <p:nvSpPr>
          <p:cNvPr id="12" name="Subtitle 2">
            <a:extLst>
              <a:ext uri="{FF2B5EF4-FFF2-40B4-BE49-F238E27FC236}">
                <a16:creationId xmlns:a16="http://schemas.microsoft.com/office/drawing/2014/main" id="{9B2616B6-35E0-4F5E-80A4-FCDC346C69CC}"/>
              </a:ext>
            </a:extLst>
          </p:cNvPr>
          <p:cNvSpPr>
            <a:spLocks noGrp="1"/>
          </p:cNvSpPr>
          <p:nvPr>
            <p:ph type="subTitle" idx="1"/>
          </p:nvPr>
        </p:nvSpPr>
        <p:spPr>
          <a:xfrm>
            <a:off x="2811622" y="3150098"/>
            <a:ext cx="8341895" cy="523446"/>
          </a:xfrm>
        </p:spPr>
        <p:txBody>
          <a:bodyPr/>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2651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reak on Bright Lines Image Backgroun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8FB437B3-BDBA-4D13-A626-935CC1AC751E}"/>
              </a:ext>
            </a:extLst>
          </p:cNvPr>
          <p:cNvPicPr>
            <a:picLocks noChangeAspect="1"/>
          </p:cNvPicPr>
          <p:nvPr userDrawn="1"/>
        </p:nvPicPr>
        <p:blipFill rotWithShape="1">
          <a:blip r:embed="rId2" cstate="email">
            <a:grayscl/>
            <a:alphaModFix amt="51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Picture 12" descr="A clear blue sky&#10;&#10;Description automatically generated">
            <a:extLst>
              <a:ext uri="{FF2B5EF4-FFF2-40B4-BE49-F238E27FC236}">
                <a16:creationId xmlns:a16="http://schemas.microsoft.com/office/drawing/2014/main" id="{A4CFE909-95CB-4922-AF13-D2E89C0BDAF1}"/>
              </a:ext>
            </a:extLst>
          </p:cNvPr>
          <p:cNvPicPr>
            <a:picLocks noChangeAspect="1"/>
          </p:cNvPicPr>
          <p:nvPr userDrawn="1"/>
        </p:nvPicPr>
        <p:blipFill rotWithShape="1">
          <a:blip r:embed="rId4" cstate="email">
            <a:alphaModFix amt="87000"/>
            <a:extLst>
              <a:ext uri="{28A0092B-C50C-407E-A947-70E740481C1C}">
                <a14:useLocalDpi xmlns:a14="http://schemas.microsoft.com/office/drawing/2010/main"/>
              </a:ext>
            </a:extLst>
          </a:blip>
          <a:srcRect/>
          <a:stretch/>
        </p:blipFill>
        <p:spPr>
          <a:xfrm>
            <a:off x="225433" y="226435"/>
            <a:ext cx="11741134" cy="6405130"/>
          </a:xfrm>
          <a:prstGeom prst="rect">
            <a:avLst/>
          </a:prstGeom>
        </p:spPr>
      </p:pic>
      <p:cxnSp>
        <p:nvCxnSpPr>
          <p:cNvPr id="9" name="Straight Connector 8">
            <a:extLst>
              <a:ext uri="{FF2B5EF4-FFF2-40B4-BE49-F238E27FC236}">
                <a16:creationId xmlns:a16="http://schemas.microsoft.com/office/drawing/2014/main" id="{929A1DDC-A0DE-436C-BAB1-7DBBC0BD02A1}"/>
              </a:ext>
            </a:extLst>
          </p:cNvPr>
          <p:cNvCxnSpPr>
            <a:cxnSpLocks/>
          </p:cNvCxnSpPr>
          <p:nvPr userDrawn="1"/>
        </p:nvCxnSpPr>
        <p:spPr>
          <a:xfrm flipV="1">
            <a:off x="2595600" y="2065789"/>
            <a:ext cx="0" cy="1607755"/>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DBC3D89-3A39-4E71-BC18-FD34D29A159E}"/>
              </a:ext>
            </a:extLst>
          </p:cNvPr>
          <p:cNvPicPr>
            <a:picLocks noChangeAspect="1"/>
          </p:cNvPicPr>
          <p:nvPr userDrawn="1"/>
        </p:nvPicPr>
        <p:blipFill>
          <a:blip r:embed="rId5">
            <a:alphaModFix amt="42000"/>
            <a:extLst>
              <a:ext uri="{96DAC541-7B7A-43D3-8B79-37D633B846F1}">
                <asvg:svgBlip xmlns:asvg="http://schemas.microsoft.com/office/drawing/2016/SVG/main" r:embed="rId6"/>
              </a:ext>
            </a:extLst>
          </a:blip>
          <a:stretch>
            <a:fillRect/>
          </a:stretch>
        </p:blipFill>
        <p:spPr>
          <a:xfrm rot="16200000">
            <a:off x="9207101" y="3927292"/>
            <a:ext cx="2276067" cy="2276067"/>
          </a:xfrm>
          <a:prstGeom prst="rect">
            <a:avLst/>
          </a:prstGeom>
        </p:spPr>
      </p:pic>
      <p:sp>
        <p:nvSpPr>
          <p:cNvPr id="11" name="Title 1">
            <a:extLst>
              <a:ext uri="{FF2B5EF4-FFF2-40B4-BE49-F238E27FC236}">
                <a16:creationId xmlns:a16="http://schemas.microsoft.com/office/drawing/2014/main" id="{BB133D3E-A6E0-4C07-8FA3-2024753542AB}"/>
              </a:ext>
            </a:extLst>
          </p:cNvPr>
          <p:cNvSpPr>
            <a:spLocks noGrp="1"/>
          </p:cNvSpPr>
          <p:nvPr>
            <p:ph type="ctrTitle"/>
          </p:nvPr>
        </p:nvSpPr>
        <p:spPr>
          <a:xfrm>
            <a:off x="2811622" y="2080570"/>
            <a:ext cx="8341895" cy="978518"/>
          </a:xfrm>
        </p:spPr>
        <p:txBody>
          <a:bodyPr anchor="b"/>
          <a:lstStyle>
            <a:lvl1pPr algn="l">
              <a:defRPr sz="6000" cap="all" baseline="0">
                <a:solidFill>
                  <a:schemeClr val="bg2"/>
                </a:solidFill>
              </a:defRPr>
            </a:lvl1pPr>
          </a:lstStyle>
          <a:p>
            <a:r>
              <a:rPr lang="en-US"/>
              <a:t>Click to edit Master</a:t>
            </a:r>
          </a:p>
        </p:txBody>
      </p:sp>
      <p:sp>
        <p:nvSpPr>
          <p:cNvPr id="12" name="Subtitle 2">
            <a:extLst>
              <a:ext uri="{FF2B5EF4-FFF2-40B4-BE49-F238E27FC236}">
                <a16:creationId xmlns:a16="http://schemas.microsoft.com/office/drawing/2014/main" id="{9B2616B6-35E0-4F5E-80A4-FCDC346C69CC}"/>
              </a:ext>
            </a:extLst>
          </p:cNvPr>
          <p:cNvSpPr>
            <a:spLocks noGrp="1"/>
          </p:cNvSpPr>
          <p:nvPr>
            <p:ph type="subTitle" idx="1"/>
          </p:nvPr>
        </p:nvSpPr>
        <p:spPr>
          <a:xfrm>
            <a:off x="2811622" y="3150098"/>
            <a:ext cx="8341895" cy="5234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24995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Break on Dark Gradient Background">
    <p:spTree>
      <p:nvGrpSpPr>
        <p:cNvPr id="1" name=""/>
        <p:cNvGrpSpPr/>
        <p:nvPr/>
      </p:nvGrpSpPr>
      <p:grpSpPr>
        <a:xfrm>
          <a:off x="0" y="0"/>
          <a:ext cx="0" cy="0"/>
          <a:chOff x="0" y="0"/>
          <a:chExt cx="0" cy="0"/>
        </a:xfrm>
      </p:grpSpPr>
      <p:pic>
        <p:nvPicPr>
          <p:cNvPr id="13" name="Graphic 14">
            <a:extLst>
              <a:ext uri="{FF2B5EF4-FFF2-40B4-BE49-F238E27FC236}">
                <a16:creationId xmlns:a16="http://schemas.microsoft.com/office/drawing/2014/main" id="{3365BF76-EE16-404C-9B92-087A08954A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5433" y="226435"/>
            <a:ext cx="11741134" cy="6405130"/>
          </a:xfrm>
          <a:prstGeom prst="rect">
            <a:avLst/>
          </a:prstGeom>
        </p:spPr>
      </p:pic>
      <p:sp>
        <p:nvSpPr>
          <p:cNvPr id="17" name="Title 1">
            <a:extLst>
              <a:ext uri="{FF2B5EF4-FFF2-40B4-BE49-F238E27FC236}">
                <a16:creationId xmlns:a16="http://schemas.microsoft.com/office/drawing/2014/main" id="{A07A2930-EDB3-49C9-AB8C-F7791427A824}"/>
              </a:ext>
            </a:extLst>
          </p:cNvPr>
          <p:cNvSpPr>
            <a:spLocks noGrp="1"/>
          </p:cNvSpPr>
          <p:nvPr>
            <p:ph type="ctrTitle"/>
          </p:nvPr>
        </p:nvSpPr>
        <p:spPr>
          <a:xfrm>
            <a:off x="1925053" y="3130966"/>
            <a:ext cx="8341895" cy="978518"/>
          </a:xfrm>
        </p:spPr>
        <p:txBody>
          <a:bodyPr anchor="b">
            <a:normAutofit/>
          </a:bodyPr>
          <a:lstStyle>
            <a:lvl1pPr algn="ctr">
              <a:defRPr sz="5400" cap="all" baseline="0">
                <a:solidFill>
                  <a:schemeClr val="bg1"/>
                </a:solidFill>
              </a:defRPr>
            </a:lvl1pPr>
          </a:lstStyle>
          <a:p>
            <a:r>
              <a:rPr lang="en-US"/>
              <a:t>Click to edit Master</a:t>
            </a:r>
          </a:p>
        </p:txBody>
      </p:sp>
      <p:sp>
        <p:nvSpPr>
          <p:cNvPr id="18" name="Subtitle 2">
            <a:extLst>
              <a:ext uri="{FF2B5EF4-FFF2-40B4-BE49-F238E27FC236}">
                <a16:creationId xmlns:a16="http://schemas.microsoft.com/office/drawing/2014/main" id="{B84D6110-2DE9-4892-A84C-4B857D886491}"/>
              </a:ext>
            </a:extLst>
          </p:cNvPr>
          <p:cNvSpPr>
            <a:spLocks noGrp="1"/>
          </p:cNvSpPr>
          <p:nvPr>
            <p:ph type="subTitle" idx="1"/>
          </p:nvPr>
        </p:nvSpPr>
        <p:spPr>
          <a:xfrm>
            <a:off x="1925053" y="4200494"/>
            <a:ext cx="8341895" cy="5234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6" name="Straight Connector 15">
            <a:extLst>
              <a:ext uri="{FF2B5EF4-FFF2-40B4-BE49-F238E27FC236}">
                <a16:creationId xmlns:a16="http://schemas.microsoft.com/office/drawing/2014/main" id="{82418178-8446-43D8-A114-7C8E7167CCF1}"/>
              </a:ext>
            </a:extLst>
          </p:cNvPr>
          <p:cNvCxnSpPr>
            <a:cxnSpLocks/>
          </p:cNvCxnSpPr>
          <p:nvPr userDrawn="1"/>
        </p:nvCxnSpPr>
        <p:spPr>
          <a:xfrm>
            <a:off x="4828068" y="2748516"/>
            <a:ext cx="25358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702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Break on Bright Lines Background">
    <p:spTree>
      <p:nvGrpSpPr>
        <p:cNvPr id="1" name=""/>
        <p:cNvGrpSpPr/>
        <p:nvPr/>
      </p:nvGrpSpPr>
      <p:grpSpPr>
        <a:xfrm>
          <a:off x="0" y="0"/>
          <a:ext cx="0" cy="0"/>
          <a:chOff x="0" y="0"/>
          <a:chExt cx="0" cy="0"/>
        </a:xfrm>
      </p:grpSpPr>
      <p:pic>
        <p:nvPicPr>
          <p:cNvPr id="6" name="Picture 5" descr="A clear blue sky&#10;&#10;Description automatically generated">
            <a:extLst>
              <a:ext uri="{FF2B5EF4-FFF2-40B4-BE49-F238E27FC236}">
                <a16:creationId xmlns:a16="http://schemas.microsoft.com/office/drawing/2014/main" id="{E090A605-F6A1-469B-9774-279BB062B1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5433" y="226435"/>
            <a:ext cx="11741134" cy="6405130"/>
          </a:xfrm>
          <a:prstGeom prst="rect">
            <a:avLst/>
          </a:prstGeom>
        </p:spPr>
      </p:pic>
      <p:sp>
        <p:nvSpPr>
          <p:cNvPr id="17" name="Title 1">
            <a:extLst>
              <a:ext uri="{FF2B5EF4-FFF2-40B4-BE49-F238E27FC236}">
                <a16:creationId xmlns:a16="http://schemas.microsoft.com/office/drawing/2014/main" id="{A07A2930-EDB3-49C9-AB8C-F7791427A824}"/>
              </a:ext>
            </a:extLst>
          </p:cNvPr>
          <p:cNvSpPr>
            <a:spLocks noGrp="1"/>
          </p:cNvSpPr>
          <p:nvPr>
            <p:ph type="ctrTitle"/>
          </p:nvPr>
        </p:nvSpPr>
        <p:spPr>
          <a:xfrm>
            <a:off x="1925053" y="3130966"/>
            <a:ext cx="8341895" cy="978518"/>
          </a:xfrm>
        </p:spPr>
        <p:txBody>
          <a:bodyPr anchor="b">
            <a:normAutofit/>
          </a:bodyPr>
          <a:lstStyle>
            <a:lvl1pPr algn="ctr">
              <a:defRPr sz="5400" cap="all" baseline="0">
                <a:solidFill>
                  <a:schemeClr val="bg1"/>
                </a:solidFill>
              </a:defRPr>
            </a:lvl1pPr>
          </a:lstStyle>
          <a:p>
            <a:r>
              <a:rPr lang="en-US"/>
              <a:t>Click to edit Master</a:t>
            </a:r>
          </a:p>
        </p:txBody>
      </p:sp>
      <p:sp>
        <p:nvSpPr>
          <p:cNvPr id="18" name="Subtitle 2">
            <a:extLst>
              <a:ext uri="{FF2B5EF4-FFF2-40B4-BE49-F238E27FC236}">
                <a16:creationId xmlns:a16="http://schemas.microsoft.com/office/drawing/2014/main" id="{B84D6110-2DE9-4892-A84C-4B857D886491}"/>
              </a:ext>
            </a:extLst>
          </p:cNvPr>
          <p:cNvSpPr>
            <a:spLocks noGrp="1"/>
          </p:cNvSpPr>
          <p:nvPr>
            <p:ph type="subTitle" idx="1"/>
          </p:nvPr>
        </p:nvSpPr>
        <p:spPr>
          <a:xfrm>
            <a:off x="1925053" y="4200494"/>
            <a:ext cx="8341895" cy="5234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6" name="Straight Connector 15">
            <a:extLst>
              <a:ext uri="{FF2B5EF4-FFF2-40B4-BE49-F238E27FC236}">
                <a16:creationId xmlns:a16="http://schemas.microsoft.com/office/drawing/2014/main" id="{82418178-8446-43D8-A114-7C8E7167CCF1}"/>
              </a:ext>
            </a:extLst>
          </p:cNvPr>
          <p:cNvCxnSpPr>
            <a:cxnSpLocks/>
          </p:cNvCxnSpPr>
          <p:nvPr userDrawn="1"/>
        </p:nvCxnSpPr>
        <p:spPr>
          <a:xfrm>
            <a:off x="4828068" y="2748516"/>
            <a:ext cx="25358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899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binar Slide on Lapto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FF024D-825A-4AAE-9101-9A5C473348F2}"/>
              </a:ext>
            </a:extLst>
          </p:cNvPr>
          <p:cNvSpPr>
            <a:spLocks noGrp="1"/>
          </p:cNvSpPr>
          <p:nvPr>
            <p:ph type="ftr" sz="quarter" idx="10"/>
          </p:nvPr>
        </p:nvSpPr>
        <p:spPr/>
        <p:txBody>
          <a:bodyPr/>
          <a:lstStyle/>
          <a:p>
            <a:r>
              <a:rPr lang="en-US"/>
              <a:t>Corporate One Federal Credit Union          |</a:t>
            </a:r>
          </a:p>
        </p:txBody>
      </p:sp>
      <p:sp>
        <p:nvSpPr>
          <p:cNvPr id="4" name="Slide Number Placeholder 3">
            <a:extLst>
              <a:ext uri="{FF2B5EF4-FFF2-40B4-BE49-F238E27FC236}">
                <a16:creationId xmlns:a16="http://schemas.microsoft.com/office/drawing/2014/main" id="{5A5CA1A2-D283-4774-8324-09671CF60148}"/>
              </a:ext>
            </a:extLst>
          </p:cNvPr>
          <p:cNvSpPr>
            <a:spLocks noGrp="1"/>
          </p:cNvSpPr>
          <p:nvPr>
            <p:ph type="sldNum" sz="quarter" idx="11"/>
          </p:nvPr>
        </p:nvSpPr>
        <p:spPr/>
        <p:txBody>
          <a:bodyPr/>
          <a:lstStyle/>
          <a:p>
            <a:fld id="{B3EEAA04-DFA5-4855-8ABE-F6A41F284773}" type="slidenum">
              <a:rPr lang="en-US" smtClean="0"/>
              <a:t>‹#›</a:t>
            </a:fld>
            <a:endParaRPr lang="en-US"/>
          </a:p>
        </p:txBody>
      </p:sp>
      <p:pic>
        <p:nvPicPr>
          <p:cNvPr id="5" name="Picture 4" descr="A picture containing large, plane, table, blue&#10;&#10;Description automatically generated">
            <a:extLst>
              <a:ext uri="{FF2B5EF4-FFF2-40B4-BE49-F238E27FC236}">
                <a16:creationId xmlns:a16="http://schemas.microsoft.com/office/drawing/2014/main" id="{73741176-7AF1-4616-9667-6CC6BE99BF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8"/>
            <a:ext cx="12192000" cy="5351060"/>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8E894203-ACC2-4DF8-88AB-261EE5D0FF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914" y="567889"/>
            <a:ext cx="10282171" cy="6009843"/>
          </a:xfrm>
          <a:prstGeom prst="rect">
            <a:avLst/>
          </a:prstGeom>
        </p:spPr>
      </p:pic>
      <p:sp>
        <p:nvSpPr>
          <p:cNvPr id="7" name="Rectangle 18">
            <a:extLst>
              <a:ext uri="{FF2B5EF4-FFF2-40B4-BE49-F238E27FC236}">
                <a16:creationId xmlns:a16="http://schemas.microsoft.com/office/drawing/2014/main" id="{C5800C3F-9542-477E-B9B7-AA675FE1B660}"/>
              </a:ext>
            </a:extLst>
          </p:cNvPr>
          <p:cNvSpPr/>
          <p:nvPr userDrawn="1"/>
        </p:nvSpPr>
        <p:spPr>
          <a:xfrm>
            <a:off x="1588684" y="1466486"/>
            <a:ext cx="153893" cy="646729"/>
          </a:xfrm>
          <a:custGeom>
            <a:avLst/>
            <a:gdLst>
              <a:gd name="connsiteX0" fmla="*/ 0 w 137024"/>
              <a:gd name="connsiteY0" fmla="*/ 0 h 469899"/>
              <a:gd name="connsiteX1" fmla="*/ 137024 w 137024"/>
              <a:gd name="connsiteY1" fmla="*/ 0 h 469899"/>
              <a:gd name="connsiteX2" fmla="*/ 137024 w 137024"/>
              <a:gd name="connsiteY2" fmla="*/ 469899 h 469899"/>
              <a:gd name="connsiteX3" fmla="*/ 0 w 137024"/>
              <a:gd name="connsiteY3" fmla="*/ 469899 h 469899"/>
              <a:gd name="connsiteX4" fmla="*/ 0 w 137024"/>
              <a:gd name="connsiteY4" fmla="*/ 0 h 469899"/>
              <a:gd name="connsiteX0" fmla="*/ 0 w 137024"/>
              <a:gd name="connsiteY0" fmla="*/ 0 h 575836"/>
              <a:gd name="connsiteX1" fmla="*/ 137024 w 137024"/>
              <a:gd name="connsiteY1" fmla="*/ 0 h 575836"/>
              <a:gd name="connsiteX2" fmla="*/ 137024 w 137024"/>
              <a:gd name="connsiteY2" fmla="*/ 575836 h 575836"/>
              <a:gd name="connsiteX3" fmla="*/ 0 w 137024"/>
              <a:gd name="connsiteY3" fmla="*/ 469899 h 575836"/>
              <a:gd name="connsiteX4" fmla="*/ 0 w 137024"/>
              <a:gd name="connsiteY4" fmla="*/ 0 h 5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4" h="575836">
                <a:moveTo>
                  <a:pt x="0" y="0"/>
                </a:moveTo>
                <a:lnTo>
                  <a:pt x="137024" y="0"/>
                </a:lnTo>
                <a:lnTo>
                  <a:pt x="137024" y="575836"/>
                </a:lnTo>
                <a:lnTo>
                  <a:pt x="0" y="46989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a:extLst>
              <a:ext uri="{FF2B5EF4-FFF2-40B4-BE49-F238E27FC236}">
                <a16:creationId xmlns:a16="http://schemas.microsoft.com/office/drawing/2014/main" id="{DE42ABE5-423A-412F-9B22-EA0E715BA9AD}"/>
              </a:ext>
            </a:extLst>
          </p:cNvPr>
          <p:cNvSpPr>
            <a:spLocks noGrp="1"/>
          </p:cNvSpPr>
          <p:nvPr>
            <p:ph type="body" sz="quarter" idx="12"/>
          </p:nvPr>
        </p:nvSpPr>
        <p:spPr>
          <a:xfrm>
            <a:off x="1588684" y="1466485"/>
            <a:ext cx="2438400" cy="532149"/>
          </a:xfrm>
          <a:solidFill>
            <a:schemeClr val="accent1"/>
          </a:solidFill>
          <a:ln>
            <a:noFill/>
          </a:ln>
          <a:effectLst/>
        </p:spPr>
        <p:txBody>
          <a:bodyPr lIns="640080" tIns="137160" rIns="365760" bIns="91440" anchor="ctr" anchorCtr="0">
            <a:noAutofit/>
          </a:bodyPr>
          <a:lstStyle>
            <a:lvl1pPr marL="0" indent="0">
              <a:buNone/>
              <a:defRPr sz="1800" cap="all" baseline="0">
                <a:solidFill>
                  <a:schemeClr val="bg1"/>
                </a:solidFill>
              </a:defRPr>
            </a:lvl1pPr>
          </a:lstStyle>
          <a:p>
            <a:pPr lvl="0"/>
            <a:r>
              <a:rPr lang="en-US"/>
              <a:t>Click to edit</a:t>
            </a:r>
          </a:p>
        </p:txBody>
      </p:sp>
      <p:sp>
        <p:nvSpPr>
          <p:cNvPr id="9" name="Title 1">
            <a:extLst>
              <a:ext uri="{FF2B5EF4-FFF2-40B4-BE49-F238E27FC236}">
                <a16:creationId xmlns:a16="http://schemas.microsoft.com/office/drawing/2014/main" id="{53D861A2-8761-4D83-9F7A-B96E7595F96C}"/>
              </a:ext>
            </a:extLst>
          </p:cNvPr>
          <p:cNvSpPr>
            <a:spLocks noGrp="1"/>
          </p:cNvSpPr>
          <p:nvPr>
            <p:ph type="ctrTitle"/>
          </p:nvPr>
        </p:nvSpPr>
        <p:spPr>
          <a:xfrm>
            <a:off x="2848477" y="2394378"/>
            <a:ext cx="6495047" cy="1372058"/>
          </a:xfrm>
        </p:spPr>
        <p:txBody>
          <a:bodyPr anchor="ctr" anchorCtr="0">
            <a:normAutofit/>
          </a:bodyPr>
          <a:lstStyle>
            <a:lvl1pPr algn="ctr">
              <a:defRPr sz="4400" cap="all" baseline="0">
                <a:solidFill>
                  <a:schemeClr val="accent6">
                    <a:lumMod val="75000"/>
                  </a:schemeClr>
                </a:solidFill>
              </a:defRPr>
            </a:lvl1pPr>
          </a:lstStyle>
          <a:p>
            <a:r>
              <a:rPr lang="en-US"/>
              <a:t>Click to edit Master</a:t>
            </a:r>
          </a:p>
        </p:txBody>
      </p:sp>
      <p:sp>
        <p:nvSpPr>
          <p:cNvPr id="10" name="Subtitle 2">
            <a:extLst>
              <a:ext uri="{FF2B5EF4-FFF2-40B4-BE49-F238E27FC236}">
                <a16:creationId xmlns:a16="http://schemas.microsoft.com/office/drawing/2014/main" id="{E1937A3E-B6B1-4EDA-9B6D-0528F5753231}"/>
              </a:ext>
            </a:extLst>
          </p:cNvPr>
          <p:cNvSpPr>
            <a:spLocks noGrp="1"/>
          </p:cNvSpPr>
          <p:nvPr>
            <p:ph type="subTitle" idx="1" hasCustomPrompt="1"/>
          </p:nvPr>
        </p:nvSpPr>
        <p:spPr>
          <a:xfrm>
            <a:off x="3835400" y="4202513"/>
            <a:ext cx="2821672" cy="978519"/>
          </a:xfrm>
        </p:spPr>
        <p:txBody>
          <a:bodyPr tIns="0">
            <a:normAutofit/>
          </a:bodyPr>
          <a:lstStyle>
            <a:lvl1pPr marL="0" indent="0" algn="l">
              <a:lnSpc>
                <a:spcPct val="150000"/>
              </a:lnSpc>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pic>
        <p:nvPicPr>
          <p:cNvPr id="11" name="Graphic 10" descr="Daily calendar">
            <a:extLst>
              <a:ext uri="{FF2B5EF4-FFF2-40B4-BE49-F238E27FC236}">
                <a16:creationId xmlns:a16="http://schemas.microsoft.com/office/drawing/2014/main" id="{43075C55-5819-426F-9716-5ECB7519481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12487" y="4290205"/>
            <a:ext cx="409080" cy="409080"/>
          </a:xfrm>
          <a:prstGeom prst="rect">
            <a:avLst/>
          </a:prstGeom>
        </p:spPr>
      </p:pic>
      <p:pic>
        <p:nvPicPr>
          <p:cNvPr id="12" name="Graphic 11" descr="Clock">
            <a:extLst>
              <a:ext uri="{FF2B5EF4-FFF2-40B4-BE49-F238E27FC236}">
                <a16:creationId xmlns:a16="http://schemas.microsoft.com/office/drawing/2014/main" id="{09E95C02-FCBC-45E0-9A75-626DAB64596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12487" y="4805162"/>
            <a:ext cx="409080" cy="409080"/>
          </a:xfrm>
          <a:prstGeom prst="rect">
            <a:avLst/>
          </a:prstGeom>
        </p:spPr>
      </p:pic>
    </p:spTree>
    <p:extLst>
      <p:ext uri="{BB962C8B-B14F-4D97-AF65-F5344CB8AC3E}">
        <p14:creationId xmlns:p14="http://schemas.microsoft.com/office/powerpoint/2010/main" val="1554964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binar Slide with Description and Callout">
    <p:spTree>
      <p:nvGrpSpPr>
        <p:cNvPr id="1" name=""/>
        <p:cNvGrpSpPr/>
        <p:nvPr/>
      </p:nvGrpSpPr>
      <p:grpSpPr>
        <a:xfrm>
          <a:off x="0" y="0"/>
          <a:ext cx="0" cy="0"/>
          <a:chOff x="0" y="0"/>
          <a:chExt cx="0" cy="0"/>
        </a:xfrm>
      </p:grpSpPr>
      <p:pic>
        <p:nvPicPr>
          <p:cNvPr id="5" name="Picture 4" descr="A picture containing sitting, window, water, brick&#10;&#10;Description automatically generated">
            <a:extLst>
              <a:ext uri="{FF2B5EF4-FFF2-40B4-BE49-F238E27FC236}">
                <a16:creationId xmlns:a16="http://schemas.microsoft.com/office/drawing/2014/main" id="{A53B4F36-D938-48D4-BCBF-A4899A1F0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4" y="0"/>
            <a:ext cx="12184096" cy="1890436"/>
          </a:xfrm>
          <a:prstGeom prst="rect">
            <a:avLst/>
          </a:prstGeom>
        </p:spPr>
      </p:pic>
      <p:sp>
        <p:nvSpPr>
          <p:cNvPr id="6" name="Rectangle 5">
            <a:extLst>
              <a:ext uri="{FF2B5EF4-FFF2-40B4-BE49-F238E27FC236}">
                <a16:creationId xmlns:a16="http://schemas.microsoft.com/office/drawing/2014/main" id="{C8099C3A-C95F-4CC3-AD06-D4CCAD9586D4}"/>
              </a:ext>
            </a:extLst>
          </p:cNvPr>
          <p:cNvSpPr/>
          <p:nvPr userDrawn="1"/>
        </p:nvSpPr>
        <p:spPr>
          <a:xfrm>
            <a:off x="8874471" y="1890438"/>
            <a:ext cx="3317529" cy="3319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E06EEB7A-B500-4563-B1BD-1190D9D5D4F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3018" t="28117" r="46099" b="43740"/>
          <a:stretch/>
        </p:blipFill>
        <p:spPr>
          <a:xfrm>
            <a:off x="8874471" y="1534005"/>
            <a:ext cx="3317529" cy="460221"/>
          </a:xfrm>
          <a:prstGeom prst="rect">
            <a:avLst/>
          </a:prstGeom>
        </p:spPr>
      </p:pic>
      <p:pic>
        <p:nvPicPr>
          <p:cNvPr id="8" name="Graphic 7" descr="Daily calendar">
            <a:extLst>
              <a:ext uri="{FF2B5EF4-FFF2-40B4-BE49-F238E27FC236}">
                <a16:creationId xmlns:a16="http://schemas.microsoft.com/office/drawing/2014/main" id="{D9DAA49A-BABB-43F2-9E2F-DD75FCDF710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16898" y="3803936"/>
            <a:ext cx="409080" cy="409080"/>
          </a:xfrm>
          <a:prstGeom prst="rect">
            <a:avLst/>
          </a:prstGeom>
        </p:spPr>
      </p:pic>
      <p:pic>
        <p:nvPicPr>
          <p:cNvPr id="9" name="Graphic 8" descr="Clock">
            <a:extLst>
              <a:ext uri="{FF2B5EF4-FFF2-40B4-BE49-F238E27FC236}">
                <a16:creationId xmlns:a16="http://schemas.microsoft.com/office/drawing/2014/main" id="{F14C35EE-3CCC-4461-BB6F-1F32729FAD0C}"/>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16898" y="4379857"/>
            <a:ext cx="409080" cy="409080"/>
          </a:xfrm>
          <a:prstGeom prst="rect">
            <a:avLst/>
          </a:prstGeom>
        </p:spPr>
      </p:pic>
      <p:pic>
        <p:nvPicPr>
          <p:cNvPr id="10" name="Graphic 9" descr="Marker">
            <a:extLst>
              <a:ext uri="{FF2B5EF4-FFF2-40B4-BE49-F238E27FC236}">
                <a16:creationId xmlns:a16="http://schemas.microsoft.com/office/drawing/2014/main" id="{F979D74D-9D11-4BEB-89A7-8290FE324BCB}"/>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96471" y="3239860"/>
            <a:ext cx="460221" cy="460221"/>
          </a:xfrm>
          <a:prstGeom prst="rect">
            <a:avLst/>
          </a:prstGeom>
        </p:spPr>
      </p:pic>
      <p:sp>
        <p:nvSpPr>
          <p:cNvPr id="11" name="Text Placeholder 16">
            <a:extLst>
              <a:ext uri="{FF2B5EF4-FFF2-40B4-BE49-F238E27FC236}">
                <a16:creationId xmlns:a16="http://schemas.microsoft.com/office/drawing/2014/main" id="{9C3EC02C-20AD-408C-9C7F-E3BED00A8017}"/>
              </a:ext>
            </a:extLst>
          </p:cNvPr>
          <p:cNvSpPr>
            <a:spLocks noGrp="1"/>
          </p:cNvSpPr>
          <p:nvPr>
            <p:ph type="body" sz="quarter" idx="10"/>
          </p:nvPr>
        </p:nvSpPr>
        <p:spPr>
          <a:xfrm>
            <a:off x="9163050" y="2254250"/>
            <a:ext cx="2749550" cy="933450"/>
          </a:xfrm>
        </p:spPr>
        <p:txBody>
          <a:bodyPr>
            <a:normAutofit/>
          </a:bodyPr>
          <a:lstStyle>
            <a:lvl1pPr marL="0" indent="0">
              <a:buNone/>
              <a:defRPr sz="2800">
                <a:solidFill>
                  <a:schemeClr val="bg1"/>
                </a:solidFill>
                <a:latin typeface="TisaPro-Medi" panose="02010604040101020102" pitchFamily="50" charset="0"/>
                <a:cs typeface="TisaPro-Medi" panose="02010604040101020102"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a:t>
            </a:r>
          </a:p>
        </p:txBody>
      </p:sp>
      <p:sp>
        <p:nvSpPr>
          <p:cNvPr id="12" name="Footer Placeholder 3">
            <a:extLst>
              <a:ext uri="{FF2B5EF4-FFF2-40B4-BE49-F238E27FC236}">
                <a16:creationId xmlns:a16="http://schemas.microsoft.com/office/drawing/2014/main" id="{717CB769-47A1-45F2-B9B5-2BFEDB318684}"/>
              </a:ext>
            </a:extLst>
          </p:cNvPr>
          <p:cNvSpPr>
            <a:spLocks noGrp="1"/>
          </p:cNvSpPr>
          <p:nvPr>
            <p:ph type="ftr" sz="quarter" idx="11"/>
          </p:nvPr>
        </p:nvSpPr>
        <p:spPr>
          <a:xfrm>
            <a:off x="6771372" y="6356350"/>
            <a:ext cx="4114800" cy="365125"/>
          </a:xfrm>
        </p:spPr>
        <p:txBody>
          <a:bodyPr/>
          <a:lstStyle/>
          <a:p>
            <a:r>
              <a:rPr lang="en-US"/>
              <a:t>Corporate One Federal Credit Union          |</a:t>
            </a:r>
          </a:p>
        </p:txBody>
      </p:sp>
      <p:sp>
        <p:nvSpPr>
          <p:cNvPr id="13" name="Slide Number Placeholder 4">
            <a:extLst>
              <a:ext uri="{FF2B5EF4-FFF2-40B4-BE49-F238E27FC236}">
                <a16:creationId xmlns:a16="http://schemas.microsoft.com/office/drawing/2014/main" id="{C8581ADE-1EB3-4369-A442-4A2987BFF54B}"/>
              </a:ext>
            </a:extLst>
          </p:cNvPr>
          <p:cNvSpPr>
            <a:spLocks noGrp="1"/>
          </p:cNvSpPr>
          <p:nvPr>
            <p:ph type="sldNum" sz="quarter" idx="12"/>
          </p:nvPr>
        </p:nvSpPr>
        <p:spPr>
          <a:xfrm>
            <a:off x="10886172" y="6356350"/>
            <a:ext cx="467627" cy="365125"/>
          </a:xfrm>
        </p:spPr>
        <p:txBody>
          <a:bodyPr/>
          <a:lstStyle/>
          <a:p>
            <a:fld id="{B3EEAA04-DFA5-4855-8ABE-F6A41F284773}" type="slidenum">
              <a:rPr lang="en-US" smtClean="0"/>
              <a:t>‹#›</a:t>
            </a:fld>
            <a:endParaRPr lang="en-US"/>
          </a:p>
        </p:txBody>
      </p:sp>
      <p:sp>
        <p:nvSpPr>
          <p:cNvPr id="14" name="Subtitle 2">
            <a:extLst>
              <a:ext uri="{FF2B5EF4-FFF2-40B4-BE49-F238E27FC236}">
                <a16:creationId xmlns:a16="http://schemas.microsoft.com/office/drawing/2014/main" id="{B53FA3D0-A9C2-4B32-B8EC-573C5CFD0691}"/>
              </a:ext>
            </a:extLst>
          </p:cNvPr>
          <p:cNvSpPr>
            <a:spLocks noGrp="1"/>
          </p:cNvSpPr>
          <p:nvPr>
            <p:ph type="subTitle" idx="1" hasCustomPrompt="1"/>
          </p:nvPr>
        </p:nvSpPr>
        <p:spPr>
          <a:xfrm>
            <a:off x="9712755" y="3196769"/>
            <a:ext cx="2199845" cy="1592168"/>
          </a:xfrm>
        </p:spPr>
        <p:txBody>
          <a:bodyPr tIns="0" anchor="ctr" anchorCtr="0">
            <a:normAutofit/>
          </a:bodyPr>
          <a:lstStyle>
            <a:lvl1pPr marL="0" indent="0" algn="l">
              <a:lnSpc>
                <a:spcPct val="150000"/>
              </a:lnSpc>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15" name="Title 1">
            <a:extLst>
              <a:ext uri="{FF2B5EF4-FFF2-40B4-BE49-F238E27FC236}">
                <a16:creationId xmlns:a16="http://schemas.microsoft.com/office/drawing/2014/main" id="{8D29B86A-2505-468D-A891-9A56E8133146}"/>
              </a:ext>
            </a:extLst>
          </p:cNvPr>
          <p:cNvSpPr>
            <a:spLocks noGrp="1"/>
          </p:cNvSpPr>
          <p:nvPr>
            <p:ph type="title"/>
          </p:nvPr>
        </p:nvSpPr>
        <p:spPr>
          <a:xfrm>
            <a:off x="838200" y="365125"/>
            <a:ext cx="10515600" cy="1325563"/>
          </a:xfrm>
        </p:spPr>
        <p:txBody>
          <a:bodyPr>
            <a:normAutofit/>
          </a:bodyPr>
          <a:lstStyle>
            <a:lvl1pPr>
              <a:defRPr sz="4800">
                <a:solidFill>
                  <a:schemeClr val="bg1"/>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71AAB219-8FAA-42A5-8BA2-F8383AB6AF93}"/>
              </a:ext>
            </a:extLst>
          </p:cNvPr>
          <p:cNvSpPr>
            <a:spLocks noGrp="1"/>
          </p:cNvSpPr>
          <p:nvPr>
            <p:ph idx="13"/>
          </p:nvPr>
        </p:nvSpPr>
        <p:spPr>
          <a:xfrm>
            <a:off x="838200" y="2178049"/>
            <a:ext cx="7620000" cy="3998913"/>
          </a:xfrm>
        </p:spPr>
        <p:txBody>
          <a:bodyPr>
            <a:normAutofit/>
          </a:bodyPr>
          <a:lstStyle>
            <a:lvl1pPr marL="457200" indent="-457200">
              <a:buFontTx/>
              <a:buBlip>
                <a:blip r:embed="rId11"/>
              </a:buBlip>
              <a:defRPr sz="2400"/>
            </a:lvl1pPr>
            <a:lvl2pPr marL="914400" indent="-457200">
              <a:buFontTx/>
              <a:buBlip>
                <a:blip r:embed="rId11"/>
              </a:buBlip>
              <a:defRPr sz="2400"/>
            </a:lvl2pPr>
            <a:lvl3pPr marL="1371600" indent="-457200">
              <a:buFontTx/>
              <a:buBlip>
                <a:blip r:embed="rId11"/>
              </a:buBlip>
              <a:defRPr sz="2400"/>
            </a:lvl3pPr>
            <a:lvl4pPr marL="1828800" indent="-457200">
              <a:buFontTx/>
              <a:buBlip>
                <a:blip r:embed="rId11"/>
              </a:buBlip>
              <a:defRPr sz="2400"/>
            </a:lvl4pPr>
            <a:lvl5pPr marL="2057400" indent="-228600">
              <a:buFontTx/>
              <a:buBlip>
                <a:blip r:embed="rId11"/>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3533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btle Title with Content and Image Color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90679B-5FBE-4E17-86DD-72F8349EF71B}"/>
              </a:ext>
            </a:extLst>
          </p:cNvPr>
          <p:cNvSpPr/>
          <p:nvPr userDrawn="1"/>
        </p:nvSpPr>
        <p:spPr>
          <a:xfrm>
            <a:off x="10997248" y="0"/>
            <a:ext cx="1194751" cy="6857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177F052-7870-4F78-861C-A2C3E4EF73A9}"/>
              </a:ext>
            </a:extLst>
          </p:cNvPr>
          <p:cNvCxnSpPr>
            <a:cxnSpLocks/>
          </p:cNvCxnSpPr>
          <p:nvPr userDrawn="1"/>
        </p:nvCxnSpPr>
        <p:spPr>
          <a:xfrm>
            <a:off x="919350" y="1737295"/>
            <a:ext cx="24986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F918092-0FEF-44AF-B5A2-AD61F3A303B9}"/>
              </a:ext>
            </a:extLst>
          </p:cNvPr>
          <p:cNvSpPr>
            <a:spLocks noGrp="1"/>
          </p:cNvSpPr>
          <p:nvPr>
            <p:ph type="ftr" sz="quarter" idx="10"/>
          </p:nvPr>
        </p:nvSpPr>
        <p:spPr/>
        <p:txBody>
          <a:bodyPr/>
          <a:lstStyle/>
          <a:p>
            <a:r>
              <a:rPr lang="en-US"/>
              <a:t>Corporate One Federal Credit Union          |</a:t>
            </a:r>
          </a:p>
        </p:txBody>
      </p:sp>
      <p:sp>
        <p:nvSpPr>
          <p:cNvPr id="4" name="Slide Number Placeholder 3">
            <a:extLst>
              <a:ext uri="{FF2B5EF4-FFF2-40B4-BE49-F238E27FC236}">
                <a16:creationId xmlns:a16="http://schemas.microsoft.com/office/drawing/2014/main" id="{3DD5F775-7C16-4F56-9CE4-0DAC47EEB3B5}"/>
              </a:ext>
            </a:extLst>
          </p:cNvPr>
          <p:cNvSpPr>
            <a:spLocks noGrp="1"/>
          </p:cNvSpPr>
          <p:nvPr>
            <p:ph type="sldNum" sz="quarter" idx="11"/>
          </p:nvPr>
        </p:nvSpPr>
        <p:spPr/>
        <p:txBody>
          <a:bodyPr/>
          <a:lstStyle>
            <a:lvl1pPr>
              <a:defRPr>
                <a:solidFill>
                  <a:schemeClr val="bg2"/>
                </a:solidFill>
              </a:defRPr>
            </a:lvl1pPr>
          </a:lstStyle>
          <a:p>
            <a:fld id="{B3EEAA04-DFA5-4855-8ABE-F6A41F284773}" type="slidenum">
              <a:rPr lang="en-US" smtClean="0"/>
              <a:pPr/>
              <a:t>‹#›</a:t>
            </a:fld>
            <a:endParaRPr lang="en-US"/>
          </a:p>
        </p:txBody>
      </p:sp>
      <p:sp>
        <p:nvSpPr>
          <p:cNvPr id="8" name="Text Placeholder 7">
            <a:extLst>
              <a:ext uri="{FF2B5EF4-FFF2-40B4-BE49-F238E27FC236}">
                <a16:creationId xmlns:a16="http://schemas.microsoft.com/office/drawing/2014/main" id="{05278406-BE2B-4B4A-A4AD-3478BB3E0851}"/>
              </a:ext>
            </a:extLst>
          </p:cNvPr>
          <p:cNvSpPr>
            <a:spLocks noGrp="1"/>
          </p:cNvSpPr>
          <p:nvPr>
            <p:ph type="body" sz="quarter" idx="12" hasCustomPrompt="1"/>
          </p:nvPr>
        </p:nvSpPr>
        <p:spPr>
          <a:xfrm>
            <a:off x="-298450" y="-387350"/>
            <a:ext cx="8597900" cy="1905000"/>
          </a:xfrm>
        </p:spPr>
        <p:txBody>
          <a:bodyPr>
            <a:noAutofit/>
          </a:bodyPr>
          <a:lstStyle>
            <a:lvl1pPr marL="0" indent="0">
              <a:buNone/>
              <a:defRPr sz="16600" cap="all" baseline="0">
                <a:solidFill>
                  <a:schemeClr val="bg2">
                    <a:lumMod val="85000"/>
                  </a:schemeClr>
                </a:solidFill>
              </a:defRPr>
            </a:lvl1pPr>
          </a:lstStyle>
          <a:p>
            <a:pPr lvl="0"/>
            <a:r>
              <a:rPr lang="en-US" err="1"/>
              <a:t>ClickIT</a:t>
            </a:r>
            <a:endParaRPr lang="en-US"/>
          </a:p>
        </p:txBody>
      </p:sp>
      <p:sp>
        <p:nvSpPr>
          <p:cNvPr id="10" name="Picture Placeholder 9">
            <a:extLst>
              <a:ext uri="{FF2B5EF4-FFF2-40B4-BE49-F238E27FC236}">
                <a16:creationId xmlns:a16="http://schemas.microsoft.com/office/drawing/2014/main" id="{ACA6CF91-B30D-4D0D-9242-D2D32E2E03AA}"/>
              </a:ext>
            </a:extLst>
          </p:cNvPr>
          <p:cNvSpPr>
            <a:spLocks noGrp="1"/>
          </p:cNvSpPr>
          <p:nvPr>
            <p:ph type="pic" sz="quarter" idx="13"/>
          </p:nvPr>
        </p:nvSpPr>
        <p:spPr>
          <a:xfrm>
            <a:off x="7880350" y="641350"/>
            <a:ext cx="3708400" cy="5578475"/>
          </a:xfrm>
        </p:spPr>
        <p:txBody>
          <a:bodyPr/>
          <a:lstStyle/>
          <a:p>
            <a:endParaRPr lang="en-US"/>
          </a:p>
        </p:txBody>
      </p:sp>
      <p:sp>
        <p:nvSpPr>
          <p:cNvPr id="11" name="Content Placeholder 2">
            <a:extLst>
              <a:ext uri="{FF2B5EF4-FFF2-40B4-BE49-F238E27FC236}">
                <a16:creationId xmlns:a16="http://schemas.microsoft.com/office/drawing/2014/main" id="{5C624FD4-3624-4510-87F5-1743D41EAC29}"/>
              </a:ext>
            </a:extLst>
          </p:cNvPr>
          <p:cNvSpPr>
            <a:spLocks noGrp="1"/>
          </p:cNvSpPr>
          <p:nvPr>
            <p:ph idx="14"/>
          </p:nvPr>
        </p:nvSpPr>
        <p:spPr>
          <a:xfrm>
            <a:off x="838200" y="2178049"/>
            <a:ext cx="6642100" cy="39989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1586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yfinder Color Slide">
    <p:spTree>
      <p:nvGrpSpPr>
        <p:cNvPr id="1" name=""/>
        <p:cNvGrpSpPr/>
        <p:nvPr/>
      </p:nvGrpSpPr>
      <p:grpSpPr>
        <a:xfrm>
          <a:off x="0" y="0"/>
          <a:ext cx="0" cy="0"/>
          <a:chOff x="0" y="0"/>
          <a:chExt cx="0" cy="0"/>
        </a:xfrm>
      </p:grpSpPr>
      <p:pic>
        <p:nvPicPr>
          <p:cNvPr id="8" name="Picture 7" descr="A picture containing sitting, window, water, brick&#10;&#10;Description automatically generated">
            <a:extLst>
              <a:ext uri="{FF2B5EF4-FFF2-40B4-BE49-F238E27FC236}">
                <a16:creationId xmlns:a16="http://schemas.microsoft.com/office/drawing/2014/main" id="{83BE1D79-8A7F-4A35-884A-B4114FC0F7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03142" cy="6858000"/>
          </a:xfrm>
          <a:prstGeom prst="rect">
            <a:avLst/>
          </a:prstGeom>
        </p:spPr>
      </p:pic>
      <p:sp>
        <p:nvSpPr>
          <p:cNvPr id="17" name="Text Placeholder 16">
            <a:extLst>
              <a:ext uri="{FF2B5EF4-FFF2-40B4-BE49-F238E27FC236}">
                <a16:creationId xmlns:a16="http://schemas.microsoft.com/office/drawing/2014/main" id="{052950CB-5314-4776-940B-ACC9F438056A}"/>
              </a:ext>
            </a:extLst>
          </p:cNvPr>
          <p:cNvSpPr>
            <a:spLocks noGrp="1"/>
          </p:cNvSpPr>
          <p:nvPr>
            <p:ph type="body" sz="quarter" idx="10"/>
          </p:nvPr>
        </p:nvSpPr>
        <p:spPr>
          <a:xfrm>
            <a:off x="185642" y="775160"/>
            <a:ext cx="9498108" cy="895932"/>
          </a:xfrm>
          <a:solidFill>
            <a:schemeClr val="accent1"/>
          </a:solidFill>
          <a:ln>
            <a:noFill/>
          </a:ln>
          <a:effectLst/>
        </p:spPr>
        <p:txBody>
          <a:bodyPr lIns="640080" tIns="182880" rIns="365760" bIns="91440" anchor="ctr" anchorCtr="0">
            <a:normAutofit/>
          </a:bodyPr>
          <a:lstStyle>
            <a:lvl1pPr marL="0" indent="0">
              <a:buNone/>
              <a:defRPr sz="4400" cap="all" baseline="0">
                <a:solidFill>
                  <a:schemeClr val="bg1"/>
                </a:solidFill>
              </a:defRPr>
            </a:lvl1pPr>
          </a:lstStyle>
          <a:p>
            <a:pPr lvl="0"/>
            <a:r>
              <a:rPr lang="en-US"/>
              <a:t>Click to edit</a:t>
            </a:r>
          </a:p>
        </p:txBody>
      </p:sp>
      <p:sp>
        <p:nvSpPr>
          <p:cNvPr id="9" name="Content Placeholder 2">
            <a:extLst>
              <a:ext uri="{FF2B5EF4-FFF2-40B4-BE49-F238E27FC236}">
                <a16:creationId xmlns:a16="http://schemas.microsoft.com/office/drawing/2014/main" id="{F49455D1-6C2E-4B7B-A07B-534A60C1D6C7}"/>
              </a:ext>
            </a:extLst>
          </p:cNvPr>
          <p:cNvSpPr>
            <a:spLocks noGrp="1"/>
          </p:cNvSpPr>
          <p:nvPr>
            <p:ph idx="1"/>
          </p:nvPr>
        </p:nvSpPr>
        <p:spPr>
          <a:xfrm>
            <a:off x="838200" y="1825625"/>
            <a:ext cx="10515600" cy="4351338"/>
          </a:xfrm>
        </p:spPr>
        <p:txBody>
          <a:bodyPr>
            <a:normAutofit/>
          </a:bodyPr>
          <a:lstStyle>
            <a:lvl1pPr marL="457200" indent="-457200">
              <a:buFontTx/>
              <a:buBlip>
                <a:blip r:embed="rId3"/>
              </a:buBlip>
              <a:defRPr sz="2400"/>
            </a:lvl1pPr>
            <a:lvl2pPr marL="914400" indent="-457200">
              <a:buFontTx/>
              <a:buBlip>
                <a:blip r:embed="rId3"/>
              </a:buBlip>
              <a:defRPr sz="2400"/>
            </a:lvl2pPr>
            <a:lvl3pPr marL="1371600" indent="-457200">
              <a:buFontTx/>
              <a:buBlip>
                <a:blip r:embed="rId3"/>
              </a:buBlip>
              <a:defRPr sz="2400"/>
            </a:lvl3pPr>
            <a:lvl4pPr marL="1828800" indent="-457200">
              <a:buFontTx/>
              <a:buBlip>
                <a:blip r:embed="rId3"/>
              </a:buBlip>
              <a:defRPr sz="2400"/>
            </a:lvl4pPr>
            <a:lvl5pPr marL="2057400" indent="-2286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5614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btle Title with Content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CA6CF91-B30D-4D0D-9242-D2D32E2E03AA}"/>
              </a:ext>
            </a:extLst>
          </p:cNvPr>
          <p:cNvSpPr>
            <a:spLocks noGrp="1"/>
          </p:cNvSpPr>
          <p:nvPr>
            <p:ph type="pic" sz="quarter" idx="13"/>
          </p:nvPr>
        </p:nvSpPr>
        <p:spPr>
          <a:xfrm>
            <a:off x="7880350" y="0"/>
            <a:ext cx="4311650" cy="6857999"/>
          </a:xfrm>
        </p:spPr>
        <p:txBody>
          <a:bodyPr/>
          <a:lstStyle/>
          <a:p>
            <a:endParaRPr lang="en-US"/>
          </a:p>
        </p:txBody>
      </p:sp>
      <p:cxnSp>
        <p:nvCxnSpPr>
          <p:cNvPr id="6" name="Straight Connector 5">
            <a:extLst>
              <a:ext uri="{FF2B5EF4-FFF2-40B4-BE49-F238E27FC236}">
                <a16:creationId xmlns:a16="http://schemas.microsoft.com/office/drawing/2014/main" id="{3177F052-7870-4F78-861C-A2C3E4EF73A9}"/>
              </a:ext>
            </a:extLst>
          </p:cNvPr>
          <p:cNvCxnSpPr>
            <a:cxnSpLocks/>
          </p:cNvCxnSpPr>
          <p:nvPr userDrawn="1"/>
        </p:nvCxnSpPr>
        <p:spPr>
          <a:xfrm>
            <a:off x="919350" y="1737295"/>
            <a:ext cx="249864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F918092-0FEF-44AF-B5A2-AD61F3A303B9}"/>
              </a:ext>
            </a:extLst>
          </p:cNvPr>
          <p:cNvSpPr>
            <a:spLocks noGrp="1"/>
          </p:cNvSpPr>
          <p:nvPr>
            <p:ph type="ftr" sz="quarter" idx="10"/>
          </p:nvPr>
        </p:nvSpPr>
        <p:spPr/>
        <p:txBody>
          <a:bodyPr/>
          <a:lstStyle/>
          <a:p>
            <a:r>
              <a:rPr lang="en-US"/>
              <a:t>Corporate One Federal Credit Union          |</a:t>
            </a:r>
          </a:p>
        </p:txBody>
      </p:sp>
      <p:sp>
        <p:nvSpPr>
          <p:cNvPr id="4" name="Slide Number Placeholder 3">
            <a:extLst>
              <a:ext uri="{FF2B5EF4-FFF2-40B4-BE49-F238E27FC236}">
                <a16:creationId xmlns:a16="http://schemas.microsoft.com/office/drawing/2014/main" id="{3DD5F775-7C16-4F56-9CE4-0DAC47EEB3B5}"/>
              </a:ext>
            </a:extLst>
          </p:cNvPr>
          <p:cNvSpPr>
            <a:spLocks noGrp="1"/>
          </p:cNvSpPr>
          <p:nvPr>
            <p:ph type="sldNum" sz="quarter" idx="11"/>
          </p:nvPr>
        </p:nvSpPr>
        <p:spPr/>
        <p:txBody>
          <a:bodyPr/>
          <a:lstStyle>
            <a:lvl1pPr>
              <a:defRPr>
                <a:solidFill>
                  <a:srgbClr val="8B90A0"/>
                </a:solidFill>
              </a:defRPr>
            </a:lvl1pPr>
          </a:lstStyle>
          <a:p>
            <a:fld id="{B3EEAA04-DFA5-4855-8ABE-F6A41F284773}" type="slidenum">
              <a:rPr lang="en-US" smtClean="0"/>
              <a:pPr/>
              <a:t>‹#›</a:t>
            </a:fld>
            <a:endParaRPr lang="en-US"/>
          </a:p>
        </p:txBody>
      </p:sp>
      <p:sp>
        <p:nvSpPr>
          <p:cNvPr id="8" name="Text Placeholder 7">
            <a:extLst>
              <a:ext uri="{FF2B5EF4-FFF2-40B4-BE49-F238E27FC236}">
                <a16:creationId xmlns:a16="http://schemas.microsoft.com/office/drawing/2014/main" id="{05278406-BE2B-4B4A-A4AD-3478BB3E0851}"/>
              </a:ext>
            </a:extLst>
          </p:cNvPr>
          <p:cNvSpPr>
            <a:spLocks noGrp="1"/>
          </p:cNvSpPr>
          <p:nvPr>
            <p:ph type="body" sz="quarter" idx="12" hasCustomPrompt="1"/>
          </p:nvPr>
        </p:nvSpPr>
        <p:spPr>
          <a:xfrm>
            <a:off x="-298450" y="-387350"/>
            <a:ext cx="8597900" cy="1905000"/>
          </a:xfrm>
        </p:spPr>
        <p:txBody>
          <a:bodyPr>
            <a:noAutofit/>
          </a:bodyPr>
          <a:lstStyle>
            <a:lvl1pPr marL="0" indent="0">
              <a:buNone/>
              <a:defRPr sz="16600" cap="all" baseline="0">
                <a:solidFill>
                  <a:schemeClr val="bg2">
                    <a:lumMod val="85000"/>
                  </a:schemeClr>
                </a:solidFill>
              </a:defRPr>
            </a:lvl1pPr>
          </a:lstStyle>
          <a:p>
            <a:pPr lvl="0"/>
            <a:r>
              <a:rPr lang="en-US" err="1"/>
              <a:t>ClickIT</a:t>
            </a:r>
            <a:endParaRPr lang="en-US"/>
          </a:p>
        </p:txBody>
      </p:sp>
      <p:sp>
        <p:nvSpPr>
          <p:cNvPr id="11" name="Content Placeholder 2">
            <a:extLst>
              <a:ext uri="{FF2B5EF4-FFF2-40B4-BE49-F238E27FC236}">
                <a16:creationId xmlns:a16="http://schemas.microsoft.com/office/drawing/2014/main" id="{5C624FD4-3624-4510-87F5-1743D41EAC29}"/>
              </a:ext>
            </a:extLst>
          </p:cNvPr>
          <p:cNvSpPr>
            <a:spLocks noGrp="1"/>
          </p:cNvSpPr>
          <p:nvPr>
            <p:ph idx="14"/>
          </p:nvPr>
        </p:nvSpPr>
        <p:spPr>
          <a:xfrm>
            <a:off x="838200" y="2178049"/>
            <a:ext cx="6642100" cy="3998913"/>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3011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1968-8C27-496A-80AF-1435B4659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78997-1C44-468B-BCF2-BDE0633027A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A8313-AF02-45EE-9A29-B3C5693C037D}"/>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1252725C-ED0D-4A35-921B-22CCDE174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B3F70-91B1-422D-89FC-52B2899DF567}"/>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5691347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E0C1-7167-4E1D-80A7-7C5B9E631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81AB1-2D5A-438A-A183-F3B18CE7DF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FB002-AA66-419A-9EA4-291724541D47}"/>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7634E948-E2A1-4962-B255-442396AD7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527BF-66C9-4FF7-A24D-060863C3B77E}"/>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3863543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95C0-F075-45D1-AF03-9D67731FF36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16A532-0DC3-4BA9-A011-04081F3B119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4D98BB-3D3B-491D-9D7E-8B2CC8D404E5}"/>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02802979-CD0D-4D48-977C-A0B117EB4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5E55F-7FF0-4893-9009-BF868BCACFB7}"/>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906356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8285-78AA-4CC9-9279-C46E96B43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D3EBF-EB78-4CD5-8443-A17550EFA9B0}"/>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7ED9B5-60EB-4B8F-8F1A-04960E28853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0D2602-D441-4243-B3B5-849E017A775F}"/>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6" name="Footer Placeholder 5">
            <a:extLst>
              <a:ext uri="{FF2B5EF4-FFF2-40B4-BE49-F238E27FC236}">
                <a16:creationId xmlns:a16="http://schemas.microsoft.com/office/drawing/2014/main" id="{07B3E09C-FF08-4EE0-9AEB-AF4B8AFAB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84430-0C61-42D4-B8F1-6CB0F1430BF4}"/>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3757348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F42-2856-41AF-8E0A-177BF2E435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63600-4062-43C5-B2C6-8303AA7A8EB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EBCCAF-C58D-40CB-8F22-C33514D8B32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99BF8-7834-4A34-AC4F-1507C8BE7A0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74E0A1-2586-4A86-9802-FA91AA4510C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646FFC-7F82-4D9A-BAC6-757625F62258}"/>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8" name="Footer Placeholder 7">
            <a:extLst>
              <a:ext uri="{FF2B5EF4-FFF2-40B4-BE49-F238E27FC236}">
                <a16:creationId xmlns:a16="http://schemas.microsoft.com/office/drawing/2014/main" id="{85E2968D-2C49-48E8-8BE5-ACD068883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88464-3329-4B81-A638-05EF5A7C21FF}"/>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548921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6FFB-7C05-408E-80EE-36417BA35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C8FA94-03E7-4069-84F9-34C44DBD10D8}"/>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4" name="Footer Placeholder 3">
            <a:extLst>
              <a:ext uri="{FF2B5EF4-FFF2-40B4-BE49-F238E27FC236}">
                <a16:creationId xmlns:a16="http://schemas.microsoft.com/office/drawing/2014/main" id="{765AFDA3-9071-4FCF-94E7-1BF2F79377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7473C-2878-4743-9612-8D37EC297D67}"/>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337249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D2991-D20F-43BA-A552-EBF26F8F8F22}"/>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3" name="Footer Placeholder 2">
            <a:extLst>
              <a:ext uri="{FF2B5EF4-FFF2-40B4-BE49-F238E27FC236}">
                <a16:creationId xmlns:a16="http://schemas.microsoft.com/office/drawing/2014/main" id="{3541F449-E8E0-47F5-857B-67B8DACC6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5BA6F-1D36-4A2D-8223-810D59452CE8}"/>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4274124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C371-B551-4CAB-AFBE-2FFFFAC7C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54FB4-636F-470F-9B5C-0469D56E66B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9FD2C-610E-4E1D-86BC-512879BD908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73DC7B-0680-4C56-BE13-916DAB65D325}"/>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6" name="Footer Placeholder 5">
            <a:extLst>
              <a:ext uri="{FF2B5EF4-FFF2-40B4-BE49-F238E27FC236}">
                <a16:creationId xmlns:a16="http://schemas.microsoft.com/office/drawing/2014/main" id="{9B5012DF-A973-47E9-B21E-54C80D3A3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9156-2B5A-49C1-9222-2766D4607A79}"/>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588449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B668-190C-41ED-A950-86D9D88E1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314C5E-74B5-430A-92C5-502BA1C7B288}"/>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8F76132-9EAE-4CE2-BE4B-A3A8508D777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9CB85C-B513-40CA-92A7-30D38B95916A}"/>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6" name="Footer Placeholder 5">
            <a:extLst>
              <a:ext uri="{FF2B5EF4-FFF2-40B4-BE49-F238E27FC236}">
                <a16:creationId xmlns:a16="http://schemas.microsoft.com/office/drawing/2014/main" id="{E25DB04A-13AC-424B-9D7D-7C0DDE8AF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AAB17-B7A8-478D-BB0E-79FA30473796}"/>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14051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10D6-924D-4A50-A64D-67A5E12F3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AFE55-D9DF-412A-907B-690C0338DC3A}"/>
              </a:ext>
            </a:extLst>
          </p:cNvPr>
          <p:cNvSpPr>
            <a:spLocks noGrp="1"/>
          </p:cNvSpPr>
          <p:nvPr>
            <p:ph idx="1"/>
          </p:nvPr>
        </p:nvSpPr>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Straight Connector 6">
            <a:extLst>
              <a:ext uri="{FF2B5EF4-FFF2-40B4-BE49-F238E27FC236}">
                <a16:creationId xmlns:a16="http://schemas.microsoft.com/office/drawing/2014/main" id="{6DC3FAC1-9162-4620-9260-5428B000D8B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960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5461-619A-4B56-8798-F2EB9E040B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34C1B-DDBC-48ED-BC86-2BF3DA414D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BE178-DAF3-462E-9A4E-A53DE19A8043}"/>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67578B58-8398-465E-B196-3294EE129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C2B90-F5C2-4160-94BD-D57C6DDA0BC0}"/>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3719408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684D79-F4C3-424B-BB28-0E442B6AADA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6BE452-CC08-4E75-AF3F-85F408F18EC2}"/>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80F72-3B90-49DA-A38C-0649C3DFF7B7}"/>
              </a:ext>
            </a:extLst>
          </p:cNvPr>
          <p:cNvSpPr>
            <a:spLocks noGrp="1"/>
          </p:cNvSpPr>
          <p:nvPr>
            <p:ph type="dt" sz="half" idx="10"/>
          </p:nvPr>
        </p:nvSpPr>
        <p:spPr/>
        <p:txBody>
          <a:body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67558EC5-8895-468E-8379-EAD0DD4E9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014AC-973F-40EB-BD1A-94DB9F88E9B2}"/>
              </a:ext>
            </a:extLst>
          </p:cNvPr>
          <p:cNvSpPr>
            <a:spLocks noGrp="1"/>
          </p:cNvSpPr>
          <p:nvPr>
            <p:ph type="sldNum" sz="quarter" idx="12"/>
          </p:nvPr>
        </p:nvSpPr>
        <p:spPr/>
        <p:txBody>
          <a:bodyPr/>
          <a:lstStyle/>
          <a:p>
            <a:fld id="{4F704728-3C8B-457F-AC71-899D3E785206}" type="slidenum">
              <a:rPr lang="en-US" smtClean="0"/>
              <a:t>‹#›</a:t>
            </a:fld>
            <a:endParaRPr lang="en-US"/>
          </a:p>
        </p:txBody>
      </p:sp>
    </p:spTree>
    <p:extLst>
      <p:ext uri="{BB962C8B-B14F-4D97-AF65-F5344CB8AC3E}">
        <p14:creationId xmlns:p14="http://schemas.microsoft.com/office/powerpoint/2010/main" val="1506293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5691011"/>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15DFDA4-0A62-4318-A524-4275A9003E10}"/>
              </a:ext>
            </a:extLst>
          </p:cNvPr>
          <p:cNvSpPr>
            <a:spLocks noGrp="1"/>
          </p:cNvSpPr>
          <p:nvPr>
            <p:ph type="pic" sz="quarter" idx="10" hasCustomPrompt="1"/>
          </p:nvPr>
        </p:nvSpPr>
        <p:spPr>
          <a:xfrm>
            <a:off x="1" y="1696631"/>
            <a:ext cx="6880860" cy="3512503"/>
          </a:xfrm>
          <a:custGeom>
            <a:avLst/>
            <a:gdLst>
              <a:gd name="connsiteX0" fmla="*/ 0 w 6880860"/>
              <a:gd name="connsiteY0" fmla="*/ 0 h 3512502"/>
              <a:gd name="connsiteX1" fmla="*/ 6880860 w 6880860"/>
              <a:gd name="connsiteY1" fmla="*/ 0 h 3512502"/>
              <a:gd name="connsiteX2" fmla="*/ 6880860 w 6880860"/>
              <a:gd name="connsiteY2" fmla="*/ 3512502 h 3512502"/>
              <a:gd name="connsiteX3" fmla="*/ 0 w 6880860"/>
              <a:gd name="connsiteY3" fmla="*/ 3512502 h 3512502"/>
            </a:gdLst>
            <a:ahLst/>
            <a:cxnLst>
              <a:cxn ang="0">
                <a:pos x="connsiteX0" y="connsiteY0"/>
              </a:cxn>
              <a:cxn ang="0">
                <a:pos x="connsiteX1" y="connsiteY1"/>
              </a:cxn>
              <a:cxn ang="0">
                <a:pos x="connsiteX2" y="connsiteY2"/>
              </a:cxn>
              <a:cxn ang="0">
                <a:pos x="connsiteX3" y="connsiteY3"/>
              </a:cxn>
            </a:cxnLst>
            <a:rect l="l" t="t" r="r" b="b"/>
            <a:pathLst>
              <a:path w="6880860" h="3512502">
                <a:moveTo>
                  <a:pt x="0" y="0"/>
                </a:moveTo>
                <a:lnTo>
                  <a:pt x="6880860" y="0"/>
                </a:lnTo>
                <a:lnTo>
                  <a:pt x="6880860" y="3512502"/>
                </a:lnTo>
                <a:lnTo>
                  <a:pt x="0" y="3512502"/>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92860421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C59D2AF-FAE8-406C-9FEA-841D21242420}"/>
              </a:ext>
            </a:extLst>
          </p:cNvPr>
          <p:cNvSpPr>
            <a:spLocks noGrp="1"/>
          </p:cNvSpPr>
          <p:nvPr>
            <p:ph type="pic" sz="quarter" idx="10" hasCustomPrompt="1"/>
          </p:nvPr>
        </p:nvSpPr>
        <p:spPr>
          <a:xfrm>
            <a:off x="0" y="1412875"/>
            <a:ext cx="12192000" cy="3512503"/>
          </a:xfrm>
          <a:custGeom>
            <a:avLst/>
            <a:gdLst>
              <a:gd name="connsiteX0" fmla="*/ 0 w 12192000"/>
              <a:gd name="connsiteY0" fmla="*/ 0 h 3512502"/>
              <a:gd name="connsiteX1" fmla="*/ 12192000 w 12192000"/>
              <a:gd name="connsiteY1" fmla="*/ 0 h 3512502"/>
              <a:gd name="connsiteX2" fmla="*/ 12192000 w 12192000"/>
              <a:gd name="connsiteY2" fmla="*/ 3512502 h 3512502"/>
              <a:gd name="connsiteX3" fmla="*/ 0 w 12192000"/>
              <a:gd name="connsiteY3" fmla="*/ 3512502 h 3512502"/>
            </a:gdLst>
            <a:ahLst/>
            <a:cxnLst>
              <a:cxn ang="0">
                <a:pos x="connsiteX0" y="connsiteY0"/>
              </a:cxn>
              <a:cxn ang="0">
                <a:pos x="connsiteX1" y="connsiteY1"/>
              </a:cxn>
              <a:cxn ang="0">
                <a:pos x="connsiteX2" y="connsiteY2"/>
              </a:cxn>
              <a:cxn ang="0">
                <a:pos x="connsiteX3" y="connsiteY3"/>
              </a:cxn>
            </a:cxnLst>
            <a:rect l="l" t="t" r="r" b="b"/>
            <a:pathLst>
              <a:path w="12192000" h="3512502">
                <a:moveTo>
                  <a:pt x="0" y="0"/>
                </a:moveTo>
                <a:lnTo>
                  <a:pt x="12192000" y="0"/>
                </a:lnTo>
                <a:lnTo>
                  <a:pt x="12192000" y="3512502"/>
                </a:lnTo>
                <a:lnTo>
                  <a:pt x="0" y="3512502"/>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480342879"/>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CB68C45-0FE4-44FE-A988-D795CA9928F3}"/>
              </a:ext>
            </a:extLst>
          </p:cNvPr>
          <p:cNvSpPr>
            <a:spLocks noGrp="1"/>
          </p:cNvSpPr>
          <p:nvPr>
            <p:ph type="pic" sz="quarter" idx="10" hasCustomPrompt="1"/>
          </p:nvPr>
        </p:nvSpPr>
        <p:spPr>
          <a:xfrm>
            <a:off x="0" y="1412877"/>
            <a:ext cx="12192000" cy="5076825"/>
          </a:xfrm>
          <a:custGeom>
            <a:avLst/>
            <a:gdLst>
              <a:gd name="connsiteX0" fmla="*/ 0 w 12192000"/>
              <a:gd name="connsiteY0" fmla="*/ 0 h 5076825"/>
              <a:gd name="connsiteX1" fmla="*/ 12192000 w 12192000"/>
              <a:gd name="connsiteY1" fmla="*/ 0 h 5076825"/>
              <a:gd name="connsiteX2" fmla="*/ 12192000 w 12192000"/>
              <a:gd name="connsiteY2" fmla="*/ 5076825 h 5076825"/>
              <a:gd name="connsiteX3" fmla="*/ 0 w 12192000"/>
              <a:gd name="connsiteY3" fmla="*/ 5076825 h 5076825"/>
            </a:gdLst>
            <a:ahLst/>
            <a:cxnLst>
              <a:cxn ang="0">
                <a:pos x="connsiteX0" y="connsiteY0"/>
              </a:cxn>
              <a:cxn ang="0">
                <a:pos x="connsiteX1" y="connsiteY1"/>
              </a:cxn>
              <a:cxn ang="0">
                <a:pos x="connsiteX2" y="connsiteY2"/>
              </a:cxn>
              <a:cxn ang="0">
                <a:pos x="connsiteX3" y="connsiteY3"/>
              </a:cxn>
            </a:cxnLst>
            <a:rect l="l" t="t" r="r" b="b"/>
            <a:pathLst>
              <a:path w="12192000" h="5076825">
                <a:moveTo>
                  <a:pt x="0" y="0"/>
                </a:moveTo>
                <a:lnTo>
                  <a:pt x="12192000" y="0"/>
                </a:lnTo>
                <a:lnTo>
                  <a:pt x="12192000" y="5076825"/>
                </a:lnTo>
                <a:lnTo>
                  <a:pt x="0" y="5076825"/>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197490242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C7381B-DC53-4027-BA42-C7EF233E8754}"/>
              </a:ext>
            </a:extLst>
          </p:cNvPr>
          <p:cNvSpPr>
            <a:spLocks noGrp="1"/>
          </p:cNvSpPr>
          <p:nvPr>
            <p:ph type="pic" sz="quarter" idx="10" hasCustomPrompt="1"/>
          </p:nvPr>
        </p:nvSpPr>
        <p:spPr>
          <a:xfrm>
            <a:off x="5311141" y="1696631"/>
            <a:ext cx="6880860" cy="4793069"/>
          </a:xfrm>
          <a:custGeom>
            <a:avLst/>
            <a:gdLst>
              <a:gd name="connsiteX0" fmla="*/ 0 w 6880860"/>
              <a:gd name="connsiteY0" fmla="*/ 0 h 4793069"/>
              <a:gd name="connsiteX1" fmla="*/ 6880860 w 6880860"/>
              <a:gd name="connsiteY1" fmla="*/ 0 h 4793069"/>
              <a:gd name="connsiteX2" fmla="*/ 6880860 w 6880860"/>
              <a:gd name="connsiteY2" fmla="*/ 4793069 h 4793069"/>
              <a:gd name="connsiteX3" fmla="*/ 0 w 6880860"/>
              <a:gd name="connsiteY3" fmla="*/ 4793069 h 4793069"/>
            </a:gdLst>
            <a:ahLst/>
            <a:cxnLst>
              <a:cxn ang="0">
                <a:pos x="connsiteX0" y="connsiteY0"/>
              </a:cxn>
              <a:cxn ang="0">
                <a:pos x="connsiteX1" y="connsiteY1"/>
              </a:cxn>
              <a:cxn ang="0">
                <a:pos x="connsiteX2" y="connsiteY2"/>
              </a:cxn>
              <a:cxn ang="0">
                <a:pos x="connsiteX3" y="connsiteY3"/>
              </a:cxn>
            </a:cxnLst>
            <a:rect l="l" t="t" r="r" b="b"/>
            <a:pathLst>
              <a:path w="6880860" h="4793069">
                <a:moveTo>
                  <a:pt x="0" y="0"/>
                </a:moveTo>
                <a:lnTo>
                  <a:pt x="6880860" y="0"/>
                </a:lnTo>
                <a:lnTo>
                  <a:pt x="6880860" y="4793069"/>
                </a:lnTo>
                <a:lnTo>
                  <a:pt x="0" y="4793069"/>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21519994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F4BE003-D2EA-4F16-B7E5-C7D596864D19}"/>
              </a:ext>
            </a:extLst>
          </p:cNvPr>
          <p:cNvSpPr>
            <a:spLocks noGrp="1"/>
          </p:cNvSpPr>
          <p:nvPr>
            <p:ph type="pic" sz="quarter" idx="11" hasCustomPrompt="1"/>
          </p:nvPr>
        </p:nvSpPr>
        <p:spPr>
          <a:xfrm>
            <a:off x="0" y="1412875"/>
            <a:ext cx="12192000" cy="3532507"/>
          </a:xfrm>
          <a:custGeom>
            <a:avLst/>
            <a:gdLst>
              <a:gd name="connsiteX0" fmla="*/ 0 w 12192000"/>
              <a:gd name="connsiteY0" fmla="*/ 0 h 3532506"/>
              <a:gd name="connsiteX1" fmla="*/ 12192000 w 12192000"/>
              <a:gd name="connsiteY1" fmla="*/ 0 h 3532506"/>
              <a:gd name="connsiteX2" fmla="*/ 12192000 w 12192000"/>
              <a:gd name="connsiteY2" fmla="*/ 3532506 h 3532506"/>
              <a:gd name="connsiteX3" fmla="*/ 0 w 12192000"/>
              <a:gd name="connsiteY3" fmla="*/ 3532506 h 3532506"/>
            </a:gdLst>
            <a:ahLst/>
            <a:cxnLst>
              <a:cxn ang="0">
                <a:pos x="connsiteX0" y="connsiteY0"/>
              </a:cxn>
              <a:cxn ang="0">
                <a:pos x="connsiteX1" y="connsiteY1"/>
              </a:cxn>
              <a:cxn ang="0">
                <a:pos x="connsiteX2" y="connsiteY2"/>
              </a:cxn>
              <a:cxn ang="0">
                <a:pos x="connsiteX3" y="connsiteY3"/>
              </a:cxn>
            </a:cxnLst>
            <a:rect l="l" t="t" r="r" b="b"/>
            <a:pathLst>
              <a:path w="12192000" h="3532506">
                <a:moveTo>
                  <a:pt x="0" y="0"/>
                </a:moveTo>
                <a:lnTo>
                  <a:pt x="12192000" y="0"/>
                </a:lnTo>
                <a:lnTo>
                  <a:pt x="12192000" y="3532506"/>
                </a:lnTo>
                <a:lnTo>
                  <a:pt x="0" y="3532506"/>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
        <p:nvSpPr>
          <p:cNvPr id="7" name="Picture Placeholder 6">
            <a:extLst>
              <a:ext uri="{FF2B5EF4-FFF2-40B4-BE49-F238E27FC236}">
                <a16:creationId xmlns:a16="http://schemas.microsoft.com/office/drawing/2014/main" id="{FA5338CC-A365-48A2-AA4B-C99EBD0DD984}"/>
              </a:ext>
            </a:extLst>
          </p:cNvPr>
          <p:cNvSpPr>
            <a:spLocks noGrp="1"/>
          </p:cNvSpPr>
          <p:nvPr>
            <p:ph type="pic" sz="quarter" idx="10" hasCustomPrompt="1"/>
          </p:nvPr>
        </p:nvSpPr>
        <p:spPr>
          <a:xfrm>
            <a:off x="1128347" y="2713894"/>
            <a:ext cx="2831123" cy="2922263"/>
          </a:xfrm>
          <a:custGeom>
            <a:avLst/>
            <a:gdLst>
              <a:gd name="connsiteX0" fmla="*/ 0 w 2831123"/>
              <a:gd name="connsiteY0" fmla="*/ 0 h 2922263"/>
              <a:gd name="connsiteX1" fmla="*/ 2831123 w 2831123"/>
              <a:gd name="connsiteY1" fmla="*/ 0 h 2922263"/>
              <a:gd name="connsiteX2" fmla="*/ 2831123 w 2831123"/>
              <a:gd name="connsiteY2" fmla="*/ 2922263 h 2922263"/>
              <a:gd name="connsiteX3" fmla="*/ 0 w 2831123"/>
              <a:gd name="connsiteY3" fmla="*/ 2922263 h 2922263"/>
            </a:gdLst>
            <a:ahLst/>
            <a:cxnLst>
              <a:cxn ang="0">
                <a:pos x="connsiteX0" y="connsiteY0"/>
              </a:cxn>
              <a:cxn ang="0">
                <a:pos x="connsiteX1" y="connsiteY1"/>
              </a:cxn>
              <a:cxn ang="0">
                <a:pos x="connsiteX2" y="connsiteY2"/>
              </a:cxn>
              <a:cxn ang="0">
                <a:pos x="connsiteX3" y="connsiteY3"/>
              </a:cxn>
            </a:cxnLst>
            <a:rect l="l" t="t" r="r" b="b"/>
            <a:pathLst>
              <a:path w="2831123" h="2922263">
                <a:moveTo>
                  <a:pt x="0" y="0"/>
                </a:moveTo>
                <a:lnTo>
                  <a:pt x="2831123" y="0"/>
                </a:lnTo>
                <a:lnTo>
                  <a:pt x="2831123" y="2922263"/>
                </a:lnTo>
                <a:lnTo>
                  <a:pt x="0" y="2922263"/>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258575981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2308C12-7DEE-4C9F-89C9-36934CB46BDC}"/>
              </a:ext>
            </a:extLst>
          </p:cNvPr>
          <p:cNvSpPr>
            <a:spLocks noGrp="1"/>
          </p:cNvSpPr>
          <p:nvPr>
            <p:ph type="pic" sz="quarter" idx="12" hasCustomPrompt="1"/>
          </p:nvPr>
        </p:nvSpPr>
        <p:spPr>
          <a:xfrm>
            <a:off x="8456698" y="2000250"/>
            <a:ext cx="2831124" cy="2851151"/>
          </a:xfrm>
          <a:custGeom>
            <a:avLst/>
            <a:gdLst>
              <a:gd name="connsiteX0" fmla="*/ 0 w 2831124"/>
              <a:gd name="connsiteY0" fmla="*/ 0 h 2851150"/>
              <a:gd name="connsiteX1" fmla="*/ 2831124 w 2831124"/>
              <a:gd name="connsiteY1" fmla="*/ 0 h 2851150"/>
              <a:gd name="connsiteX2" fmla="*/ 2831124 w 2831124"/>
              <a:gd name="connsiteY2" fmla="*/ 2851150 h 2851150"/>
              <a:gd name="connsiteX3" fmla="*/ 0 w 2831124"/>
              <a:gd name="connsiteY3" fmla="*/ 2851150 h 2851150"/>
            </a:gdLst>
            <a:ahLst/>
            <a:cxnLst>
              <a:cxn ang="0">
                <a:pos x="connsiteX0" y="connsiteY0"/>
              </a:cxn>
              <a:cxn ang="0">
                <a:pos x="connsiteX1" y="connsiteY1"/>
              </a:cxn>
              <a:cxn ang="0">
                <a:pos x="connsiteX2" y="connsiteY2"/>
              </a:cxn>
              <a:cxn ang="0">
                <a:pos x="connsiteX3" y="connsiteY3"/>
              </a:cxn>
            </a:cxnLst>
            <a:rect l="l" t="t" r="r" b="b"/>
            <a:pathLst>
              <a:path w="2831124" h="2851150">
                <a:moveTo>
                  <a:pt x="0" y="0"/>
                </a:moveTo>
                <a:lnTo>
                  <a:pt x="2831124" y="0"/>
                </a:lnTo>
                <a:lnTo>
                  <a:pt x="2831124" y="2851150"/>
                </a:lnTo>
                <a:lnTo>
                  <a:pt x="0" y="2851150"/>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
        <p:nvSpPr>
          <p:cNvPr id="12" name="Picture Placeholder 11">
            <a:extLst>
              <a:ext uri="{FF2B5EF4-FFF2-40B4-BE49-F238E27FC236}">
                <a16:creationId xmlns:a16="http://schemas.microsoft.com/office/drawing/2014/main" id="{ABE44E20-B935-4B23-8B74-32C32AC724ED}"/>
              </a:ext>
            </a:extLst>
          </p:cNvPr>
          <p:cNvSpPr>
            <a:spLocks noGrp="1"/>
          </p:cNvSpPr>
          <p:nvPr>
            <p:ph type="pic" sz="quarter" idx="11" hasCustomPrompt="1"/>
          </p:nvPr>
        </p:nvSpPr>
        <p:spPr>
          <a:xfrm>
            <a:off x="4680439" y="2000250"/>
            <a:ext cx="2831124" cy="2851151"/>
          </a:xfrm>
          <a:custGeom>
            <a:avLst/>
            <a:gdLst>
              <a:gd name="connsiteX0" fmla="*/ 0 w 2831124"/>
              <a:gd name="connsiteY0" fmla="*/ 0 h 2851150"/>
              <a:gd name="connsiteX1" fmla="*/ 2831124 w 2831124"/>
              <a:gd name="connsiteY1" fmla="*/ 0 h 2851150"/>
              <a:gd name="connsiteX2" fmla="*/ 2831124 w 2831124"/>
              <a:gd name="connsiteY2" fmla="*/ 2851150 h 2851150"/>
              <a:gd name="connsiteX3" fmla="*/ 0 w 2831124"/>
              <a:gd name="connsiteY3" fmla="*/ 2851150 h 2851150"/>
            </a:gdLst>
            <a:ahLst/>
            <a:cxnLst>
              <a:cxn ang="0">
                <a:pos x="connsiteX0" y="connsiteY0"/>
              </a:cxn>
              <a:cxn ang="0">
                <a:pos x="connsiteX1" y="connsiteY1"/>
              </a:cxn>
              <a:cxn ang="0">
                <a:pos x="connsiteX2" y="connsiteY2"/>
              </a:cxn>
              <a:cxn ang="0">
                <a:pos x="connsiteX3" y="connsiteY3"/>
              </a:cxn>
            </a:cxnLst>
            <a:rect l="l" t="t" r="r" b="b"/>
            <a:pathLst>
              <a:path w="2831124" h="2851150">
                <a:moveTo>
                  <a:pt x="0" y="0"/>
                </a:moveTo>
                <a:lnTo>
                  <a:pt x="2831124" y="0"/>
                </a:lnTo>
                <a:lnTo>
                  <a:pt x="2831124" y="2851150"/>
                </a:lnTo>
                <a:lnTo>
                  <a:pt x="0" y="2851150"/>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
        <p:nvSpPr>
          <p:cNvPr id="10" name="Picture Placeholder 9">
            <a:extLst>
              <a:ext uri="{FF2B5EF4-FFF2-40B4-BE49-F238E27FC236}">
                <a16:creationId xmlns:a16="http://schemas.microsoft.com/office/drawing/2014/main" id="{2E630E77-00EF-4FA4-B0DD-7D30B04F724E}"/>
              </a:ext>
            </a:extLst>
          </p:cNvPr>
          <p:cNvSpPr>
            <a:spLocks noGrp="1"/>
          </p:cNvSpPr>
          <p:nvPr>
            <p:ph type="pic" sz="quarter" idx="10" hasCustomPrompt="1"/>
          </p:nvPr>
        </p:nvSpPr>
        <p:spPr>
          <a:xfrm>
            <a:off x="904183" y="2000250"/>
            <a:ext cx="2831124" cy="2851151"/>
          </a:xfrm>
          <a:custGeom>
            <a:avLst/>
            <a:gdLst>
              <a:gd name="connsiteX0" fmla="*/ 0 w 2831124"/>
              <a:gd name="connsiteY0" fmla="*/ 0 h 2851150"/>
              <a:gd name="connsiteX1" fmla="*/ 2831124 w 2831124"/>
              <a:gd name="connsiteY1" fmla="*/ 0 h 2851150"/>
              <a:gd name="connsiteX2" fmla="*/ 2831124 w 2831124"/>
              <a:gd name="connsiteY2" fmla="*/ 2851150 h 2851150"/>
              <a:gd name="connsiteX3" fmla="*/ 0 w 2831124"/>
              <a:gd name="connsiteY3" fmla="*/ 2851150 h 2851150"/>
            </a:gdLst>
            <a:ahLst/>
            <a:cxnLst>
              <a:cxn ang="0">
                <a:pos x="connsiteX0" y="connsiteY0"/>
              </a:cxn>
              <a:cxn ang="0">
                <a:pos x="connsiteX1" y="connsiteY1"/>
              </a:cxn>
              <a:cxn ang="0">
                <a:pos x="connsiteX2" y="connsiteY2"/>
              </a:cxn>
              <a:cxn ang="0">
                <a:pos x="connsiteX3" y="connsiteY3"/>
              </a:cxn>
            </a:cxnLst>
            <a:rect l="l" t="t" r="r" b="b"/>
            <a:pathLst>
              <a:path w="2831124" h="2851150">
                <a:moveTo>
                  <a:pt x="0" y="0"/>
                </a:moveTo>
                <a:lnTo>
                  <a:pt x="2831124" y="0"/>
                </a:lnTo>
                <a:lnTo>
                  <a:pt x="2831124" y="2851150"/>
                </a:lnTo>
                <a:lnTo>
                  <a:pt x="0" y="2851150"/>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4031527458"/>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7E7E7B5-D353-42FC-B4FC-449A32F1A7D4}"/>
              </a:ext>
            </a:extLst>
          </p:cNvPr>
          <p:cNvSpPr>
            <a:spLocks noGrp="1"/>
          </p:cNvSpPr>
          <p:nvPr>
            <p:ph type="pic" sz="quarter" idx="10" hasCustomPrompt="1"/>
          </p:nvPr>
        </p:nvSpPr>
        <p:spPr>
          <a:xfrm>
            <a:off x="1397703" y="1981200"/>
            <a:ext cx="5220712" cy="3291840"/>
          </a:xfrm>
          <a:custGeom>
            <a:avLst/>
            <a:gdLst>
              <a:gd name="connsiteX0" fmla="*/ 0 w 5220712"/>
              <a:gd name="connsiteY0" fmla="*/ 0 h 3291840"/>
              <a:gd name="connsiteX1" fmla="*/ 5220712 w 5220712"/>
              <a:gd name="connsiteY1" fmla="*/ 0 h 3291840"/>
              <a:gd name="connsiteX2" fmla="*/ 5220712 w 5220712"/>
              <a:gd name="connsiteY2" fmla="*/ 3291840 h 3291840"/>
              <a:gd name="connsiteX3" fmla="*/ 0 w 5220712"/>
              <a:gd name="connsiteY3" fmla="*/ 3291840 h 3291840"/>
            </a:gdLst>
            <a:ahLst/>
            <a:cxnLst>
              <a:cxn ang="0">
                <a:pos x="connsiteX0" y="connsiteY0"/>
              </a:cxn>
              <a:cxn ang="0">
                <a:pos x="connsiteX1" y="connsiteY1"/>
              </a:cxn>
              <a:cxn ang="0">
                <a:pos x="connsiteX2" y="connsiteY2"/>
              </a:cxn>
              <a:cxn ang="0">
                <a:pos x="connsiteX3" y="connsiteY3"/>
              </a:cxn>
            </a:cxnLst>
            <a:rect l="l" t="t" r="r" b="b"/>
            <a:pathLst>
              <a:path w="5220712" h="3291840">
                <a:moveTo>
                  <a:pt x="0" y="0"/>
                </a:moveTo>
                <a:lnTo>
                  <a:pt x="5220712" y="0"/>
                </a:lnTo>
                <a:lnTo>
                  <a:pt x="5220712" y="3291840"/>
                </a:lnTo>
                <a:lnTo>
                  <a:pt x="0" y="3291840"/>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37178222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itle and 2 Conten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8A02-51C2-4BD3-A35C-FAAD98402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CD3E8-AB30-43F4-953B-8BF86A13E4BF}"/>
              </a:ext>
            </a:extLst>
          </p:cNvPr>
          <p:cNvSpPr>
            <a:spLocks noGrp="1"/>
          </p:cNvSpPr>
          <p:nvPr>
            <p:ph type="body" idx="1"/>
          </p:nvPr>
        </p:nvSpPr>
        <p:spPr>
          <a:xfrm>
            <a:off x="839788" y="1857375"/>
            <a:ext cx="5157787" cy="647700"/>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B98B-72AD-4AD8-A62C-C38C00E29112}"/>
              </a:ext>
            </a:extLst>
          </p:cNvPr>
          <p:cNvSpPr>
            <a:spLocks noGrp="1"/>
          </p:cNvSpPr>
          <p:nvPr>
            <p:ph sz="half" idx="2"/>
          </p:nvPr>
        </p:nvSpPr>
        <p:spPr>
          <a:xfrm>
            <a:off x="839788" y="2505075"/>
            <a:ext cx="5157787" cy="3684588"/>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A0A16-4B09-4234-9EFB-517E7AB2CF28}"/>
              </a:ext>
            </a:extLst>
          </p:cNvPr>
          <p:cNvSpPr>
            <a:spLocks noGrp="1"/>
          </p:cNvSpPr>
          <p:nvPr>
            <p:ph type="body" sz="quarter" idx="3"/>
          </p:nvPr>
        </p:nvSpPr>
        <p:spPr>
          <a:xfrm>
            <a:off x="6172200" y="1857375"/>
            <a:ext cx="5183188" cy="647700"/>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43D5E-C68B-4DDA-A28A-725889F556D1}"/>
              </a:ext>
            </a:extLst>
          </p:cNvPr>
          <p:cNvSpPr>
            <a:spLocks noGrp="1"/>
          </p:cNvSpPr>
          <p:nvPr>
            <p:ph sz="quarter" idx="4"/>
          </p:nvPr>
        </p:nvSpPr>
        <p:spPr>
          <a:xfrm>
            <a:off x="6172200" y="2505075"/>
            <a:ext cx="5183188" cy="3684588"/>
          </a:xfrm>
        </p:spPr>
        <p:txBody>
          <a:bodyPr>
            <a:normAutofit/>
          </a:bodyPr>
          <a:lstStyle>
            <a:lvl1pPr marL="457200" indent="-457200">
              <a:buFontTx/>
              <a:buBlip>
                <a:blip r:embed="rId2"/>
              </a:buBlip>
              <a:defRPr sz="2400"/>
            </a:lvl1pPr>
            <a:lvl2pPr marL="914400" indent="-457200">
              <a:buFontTx/>
              <a:buBlip>
                <a:blip r:embed="rId2"/>
              </a:buBlip>
              <a:defRPr sz="2400"/>
            </a:lvl2pPr>
            <a:lvl3pPr marL="1371600" indent="-457200">
              <a:buFontTx/>
              <a:buBlip>
                <a:blip r:embed="rId2"/>
              </a:buBlip>
              <a:defRPr sz="2400"/>
            </a:lvl3pPr>
            <a:lvl4pPr marL="1828800" indent="-457200">
              <a:buFontTx/>
              <a:buBlip>
                <a:blip r:embed="rId2"/>
              </a:buBlip>
              <a:defRPr sz="2400"/>
            </a:lvl4pPr>
            <a:lvl5pPr marL="2286000" indent="-457200">
              <a:buFontTx/>
              <a:buBlip>
                <a:blip r:embed="rId2"/>
              </a:buBlip>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D7C4CE29-C09D-4D20-BC05-8315A4DD7DA1}"/>
              </a:ext>
            </a:extLst>
          </p:cNvPr>
          <p:cNvCxnSpPr>
            <a:cxnSpLocks/>
          </p:cNvCxnSpPr>
          <p:nvPr userDrawn="1"/>
        </p:nvCxnSpPr>
        <p:spPr>
          <a:xfrm>
            <a:off x="-162594" y="986858"/>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12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012E688-FEC6-460D-AAF5-521F74DBF3B4}"/>
              </a:ext>
            </a:extLst>
          </p:cNvPr>
          <p:cNvSpPr>
            <a:spLocks noGrp="1"/>
          </p:cNvSpPr>
          <p:nvPr>
            <p:ph type="pic" sz="quarter" idx="10" hasCustomPrompt="1"/>
          </p:nvPr>
        </p:nvSpPr>
        <p:spPr>
          <a:xfrm>
            <a:off x="3589176" y="1623060"/>
            <a:ext cx="5078496" cy="3320715"/>
          </a:xfrm>
          <a:custGeom>
            <a:avLst/>
            <a:gdLst>
              <a:gd name="connsiteX0" fmla="*/ 0 w 5078496"/>
              <a:gd name="connsiteY0" fmla="*/ 0 h 3320714"/>
              <a:gd name="connsiteX1" fmla="*/ 5078496 w 5078496"/>
              <a:gd name="connsiteY1" fmla="*/ 0 h 3320714"/>
              <a:gd name="connsiteX2" fmla="*/ 5078496 w 5078496"/>
              <a:gd name="connsiteY2" fmla="*/ 3320714 h 3320714"/>
              <a:gd name="connsiteX3" fmla="*/ 0 w 5078496"/>
              <a:gd name="connsiteY3" fmla="*/ 3320714 h 3320714"/>
            </a:gdLst>
            <a:ahLst/>
            <a:cxnLst>
              <a:cxn ang="0">
                <a:pos x="connsiteX0" y="connsiteY0"/>
              </a:cxn>
              <a:cxn ang="0">
                <a:pos x="connsiteX1" y="connsiteY1"/>
              </a:cxn>
              <a:cxn ang="0">
                <a:pos x="connsiteX2" y="connsiteY2"/>
              </a:cxn>
              <a:cxn ang="0">
                <a:pos x="connsiteX3" y="connsiteY3"/>
              </a:cxn>
            </a:cxnLst>
            <a:rect l="l" t="t" r="r" b="b"/>
            <a:pathLst>
              <a:path w="5078496" h="3320714">
                <a:moveTo>
                  <a:pt x="0" y="0"/>
                </a:moveTo>
                <a:lnTo>
                  <a:pt x="5078496" y="0"/>
                </a:lnTo>
                <a:lnTo>
                  <a:pt x="5078496" y="3320714"/>
                </a:lnTo>
                <a:lnTo>
                  <a:pt x="0" y="3320714"/>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3579806523"/>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EB6B88-9563-4E2C-94FB-41B1A74057B7}"/>
              </a:ext>
            </a:extLst>
          </p:cNvPr>
          <p:cNvSpPr>
            <a:spLocks noGrp="1"/>
          </p:cNvSpPr>
          <p:nvPr>
            <p:ph type="pic" sz="quarter" idx="10" hasCustomPrompt="1"/>
          </p:nvPr>
        </p:nvSpPr>
        <p:spPr>
          <a:xfrm>
            <a:off x="4991101" y="1612900"/>
            <a:ext cx="2298700" cy="4089400"/>
          </a:xfrm>
          <a:custGeom>
            <a:avLst/>
            <a:gdLst>
              <a:gd name="connsiteX0" fmla="*/ 0 w 2298700"/>
              <a:gd name="connsiteY0" fmla="*/ 0 h 4089400"/>
              <a:gd name="connsiteX1" fmla="*/ 2298700 w 2298700"/>
              <a:gd name="connsiteY1" fmla="*/ 0 h 4089400"/>
              <a:gd name="connsiteX2" fmla="*/ 2298700 w 2298700"/>
              <a:gd name="connsiteY2" fmla="*/ 4089400 h 4089400"/>
              <a:gd name="connsiteX3" fmla="*/ 0 w 2298700"/>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2298700" h="4089400">
                <a:moveTo>
                  <a:pt x="0" y="0"/>
                </a:moveTo>
                <a:lnTo>
                  <a:pt x="2298700" y="0"/>
                </a:lnTo>
                <a:lnTo>
                  <a:pt x="2298700" y="4089400"/>
                </a:lnTo>
                <a:lnTo>
                  <a:pt x="0" y="4089400"/>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4179352058"/>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9BADF3-2BF0-487D-AE36-547E55A0ADDD}"/>
              </a:ext>
            </a:extLst>
          </p:cNvPr>
          <p:cNvSpPr>
            <a:spLocks noGrp="1"/>
          </p:cNvSpPr>
          <p:nvPr>
            <p:ph type="pic" sz="quarter" idx="10" hasCustomPrompt="1"/>
          </p:nvPr>
        </p:nvSpPr>
        <p:spPr>
          <a:xfrm>
            <a:off x="5153028" y="2209801"/>
            <a:ext cx="1964073" cy="3502948"/>
          </a:xfrm>
          <a:custGeom>
            <a:avLst/>
            <a:gdLst>
              <a:gd name="connsiteX0" fmla="*/ 0 w 1964073"/>
              <a:gd name="connsiteY0" fmla="*/ 0 h 3502948"/>
              <a:gd name="connsiteX1" fmla="*/ 1964073 w 1964073"/>
              <a:gd name="connsiteY1" fmla="*/ 0 h 3502948"/>
              <a:gd name="connsiteX2" fmla="*/ 1964073 w 1964073"/>
              <a:gd name="connsiteY2" fmla="*/ 3502948 h 3502948"/>
              <a:gd name="connsiteX3" fmla="*/ 0 w 1964073"/>
              <a:gd name="connsiteY3" fmla="*/ 3502948 h 3502948"/>
            </a:gdLst>
            <a:ahLst/>
            <a:cxnLst>
              <a:cxn ang="0">
                <a:pos x="connsiteX0" y="connsiteY0"/>
              </a:cxn>
              <a:cxn ang="0">
                <a:pos x="connsiteX1" y="connsiteY1"/>
              </a:cxn>
              <a:cxn ang="0">
                <a:pos x="connsiteX2" y="connsiteY2"/>
              </a:cxn>
              <a:cxn ang="0">
                <a:pos x="connsiteX3" y="connsiteY3"/>
              </a:cxn>
            </a:cxnLst>
            <a:rect l="l" t="t" r="r" b="b"/>
            <a:pathLst>
              <a:path w="1964073" h="3502948">
                <a:moveTo>
                  <a:pt x="0" y="0"/>
                </a:moveTo>
                <a:lnTo>
                  <a:pt x="1964073" y="0"/>
                </a:lnTo>
                <a:lnTo>
                  <a:pt x="1964073" y="3502948"/>
                </a:lnTo>
                <a:lnTo>
                  <a:pt x="0" y="3502948"/>
                </a:lnTo>
                <a:close/>
              </a:path>
            </a:pathLst>
          </a:custGeom>
        </p:spPr>
        <p:txBody>
          <a:bodyPr wrap="square">
            <a:noAutofit/>
          </a:bodyPr>
          <a:lstStyle>
            <a:lvl1pPr marL="0" indent="0" algn="ctr">
              <a:buNone/>
              <a:defRPr sz="1400" i="1"/>
            </a:lvl1pPr>
          </a:lstStyle>
          <a:p>
            <a:r>
              <a:rPr lang="en-US"/>
              <a:t>To place an image in this placeholder, just drag and drop one into this placeholder. Or, you can click on the icon.</a:t>
            </a:r>
          </a:p>
        </p:txBody>
      </p:sp>
    </p:spTree>
    <p:extLst>
      <p:ext uri="{BB962C8B-B14F-4D97-AF65-F5344CB8AC3E}">
        <p14:creationId xmlns:p14="http://schemas.microsoft.com/office/powerpoint/2010/main" val="2474227559"/>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36B4C-DB6C-43DA-B800-0763F2411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72E94-4ACB-4684-9525-5E1813989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C8634AEC-26D0-41C7-8FC0-8B44F5FDCC48}"/>
              </a:ext>
            </a:extLst>
          </p:cNvPr>
          <p:cNvSpPr>
            <a:spLocks noGrp="1"/>
          </p:cNvSpPr>
          <p:nvPr>
            <p:ph type="ftr" sz="quarter" idx="3"/>
          </p:nvPr>
        </p:nvSpPr>
        <p:spPr>
          <a:xfrm>
            <a:off x="838200" y="6356350"/>
            <a:ext cx="9781309" cy="365125"/>
          </a:xfrm>
          <a:prstGeom prst="rect">
            <a:avLst/>
          </a:prstGeom>
        </p:spPr>
        <p:txBody>
          <a:bodyPr vert="horz" lIns="91440" tIns="45720" rIns="91440" bIns="45720" rtlCol="0" anchor="ctr"/>
          <a:lstStyle>
            <a:lvl1pPr algn="r">
              <a:defRPr sz="1200">
                <a:solidFill>
                  <a:schemeClr val="tx1">
                    <a:tint val="75000"/>
                  </a:schemeClr>
                </a:solidFill>
                <a:latin typeface="Gibson Book" pitchFamily="50" charset="0"/>
              </a:defRPr>
            </a:lvl1pPr>
          </a:lstStyle>
          <a:p>
            <a:endParaRPr lang="en-US"/>
          </a:p>
        </p:txBody>
      </p:sp>
      <p:sp>
        <p:nvSpPr>
          <p:cNvPr id="8" name="Slide Number Placeholder 5">
            <a:extLst>
              <a:ext uri="{FF2B5EF4-FFF2-40B4-BE49-F238E27FC236}">
                <a16:creationId xmlns:a16="http://schemas.microsoft.com/office/drawing/2014/main" id="{90C9ABDF-925F-4306-9A35-5EEB615D8E40}"/>
              </a:ext>
            </a:extLst>
          </p:cNvPr>
          <p:cNvSpPr>
            <a:spLocks noGrp="1"/>
          </p:cNvSpPr>
          <p:nvPr>
            <p:ph type="sldNum" sz="quarter" idx="4"/>
          </p:nvPr>
        </p:nvSpPr>
        <p:spPr>
          <a:xfrm>
            <a:off x="10797308" y="6356350"/>
            <a:ext cx="556491" cy="365125"/>
          </a:xfrm>
          <a:prstGeom prst="rect">
            <a:avLst/>
          </a:prstGeom>
        </p:spPr>
        <p:txBody>
          <a:bodyPr vert="horz" lIns="91440" tIns="45720" rIns="91440" bIns="45720" rtlCol="0" anchor="ctr"/>
          <a:lstStyle>
            <a:lvl1pPr algn="l">
              <a:defRPr sz="1200">
                <a:solidFill>
                  <a:schemeClr val="tx1">
                    <a:tint val="75000"/>
                  </a:schemeClr>
                </a:solidFill>
                <a:latin typeface="Gibson Book" pitchFamily="50" charset="0"/>
              </a:defRPr>
            </a:lvl1pPr>
          </a:lstStyle>
          <a:p>
            <a:fld id="{A1649EA9-3178-4E04-8188-02F3CEDF69CD}" type="slidenum">
              <a:rPr lang="en-US" smtClean="0"/>
              <a:pPr/>
              <a:t>‹#›</a:t>
            </a:fld>
            <a:endParaRPr lang="en-US"/>
          </a:p>
        </p:txBody>
      </p:sp>
    </p:spTree>
    <p:extLst>
      <p:ext uri="{BB962C8B-B14F-4D97-AF65-F5344CB8AC3E}">
        <p14:creationId xmlns:p14="http://schemas.microsoft.com/office/powerpoint/2010/main" val="242696096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60" r:id="rId4"/>
    <p:sldLayoutId id="2147483661" r:id="rId5"/>
    <p:sldLayoutId id="2147483663" r:id="rId6"/>
    <p:sldLayoutId id="2147483674" r:id="rId7"/>
    <p:sldLayoutId id="2147483650" r:id="rId8"/>
    <p:sldLayoutId id="2147483653" r:id="rId9"/>
    <p:sldLayoutId id="2147483673" r:id="rId10"/>
    <p:sldLayoutId id="2147483668" r:id="rId11"/>
    <p:sldLayoutId id="2147483654" r:id="rId12"/>
    <p:sldLayoutId id="2147483671" r:id="rId13"/>
    <p:sldLayoutId id="2147483672" r:id="rId14"/>
    <p:sldLayoutId id="2147483669" r:id="rId15"/>
    <p:sldLayoutId id="2147483670" r:id="rId16"/>
    <p:sldLayoutId id="2147483675" r:id="rId17"/>
    <p:sldLayoutId id="2147483676" r:id="rId18"/>
    <p:sldLayoutId id="2147483655" r:id="rId19"/>
    <p:sldLayoutId id="2147483666" r:id="rId20"/>
    <p:sldLayoutId id="2147483665" r:id="rId21"/>
    <p:sldLayoutId id="2147483667" r:id="rId22"/>
    <p:sldLayoutId id="2147483677" r:id="rId23"/>
    <p:sldLayoutId id="2147483678" r:id="rId24"/>
    <p:sldLayoutId id="2147483680" r:id="rId25"/>
    <p:sldLayoutId id="2147483681" r:id="rId26"/>
    <p:sldLayoutId id="2147483694" r:id="rId27"/>
    <p:sldLayoutId id="2147483696" r:id="rId28"/>
    <p:sldLayoutId id="2147483704" r:id="rId29"/>
    <p:sldLayoutId id="2147483761" r:id="rId30"/>
    <p:sldLayoutId id="2147483762" r:id="rId31"/>
    <p:sldLayoutId id="2147483786" r:id="rId32"/>
    <p:sldLayoutId id="2147483788" r:id="rId33"/>
  </p:sldLayoutIdLst>
  <p:hf hdr="0" dt="0"/>
  <p:txStyles>
    <p:titleStyle>
      <a:lvl1pPr algn="l" defTabSz="914400" rtl="0" eaLnBrk="1" latinLnBrk="0" hangingPunct="1">
        <a:lnSpc>
          <a:spcPct val="90000"/>
        </a:lnSpc>
        <a:spcBef>
          <a:spcPct val="0"/>
        </a:spcBef>
        <a:buNone/>
        <a:defRPr sz="44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18BEF-A596-4D54-9323-16A317551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6F3CE0-73F3-4908-BE39-BE21CD6E6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79B96-3684-4251-BB1B-D43EA6386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bson Book" pitchFamily="50" charset="0"/>
              </a:defRPr>
            </a:lvl1pPr>
          </a:lstStyle>
          <a:p>
            <a:endParaRPr lang="en-US"/>
          </a:p>
        </p:txBody>
      </p:sp>
      <p:sp>
        <p:nvSpPr>
          <p:cNvPr id="5" name="Footer Placeholder 4">
            <a:extLst>
              <a:ext uri="{FF2B5EF4-FFF2-40B4-BE49-F238E27FC236}">
                <a16:creationId xmlns:a16="http://schemas.microsoft.com/office/drawing/2014/main" id="{2B6B80EF-3A45-4A99-931B-62B671A4C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bson Book" pitchFamily="50" charset="0"/>
              </a:defRPr>
            </a:lvl1pPr>
          </a:lstStyle>
          <a:p>
            <a:endParaRPr lang="en-US"/>
          </a:p>
        </p:txBody>
      </p:sp>
      <p:sp>
        <p:nvSpPr>
          <p:cNvPr id="6" name="Slide Number Placeholder 5">
            <a:extLst>
              <a:ext uri="{FF2B5EF4-FFF2-40B4-BE49-F238E27FC236}">
                <a16:creationId xmlns:a16="http://schemas.microsoft.com/office/drawing/2014/main" id="{4AF85C17-0C80-4859-B308-397F92132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bson Book" pitchFamily="50" charset="0"/>
              </a:defRPr>
            </a:lvl1pPr>
          </a:lstStyle>
          <a:p>
            <a:fld id="{A1649EA9-3178-4E04-8188-02F3CEDF69CD}" type="slidenum">
              <a:rPr lang="en-US" smtClean="0"/>
              <a:pPr/>
              <a:t>‹#›</a:t>
            </a:fld>
            <a:endParaRPr lang="en-US"/>
          </a:p>
        </p:txBody>
      </p:sp>
    </p:spTree>
    <p:extLst>
      <p:ext uri="{BB962C8B-B14F-4D97-AF65-F5344CB8AC3E}">
        <p14:creationId xmlns:p14="http://schemas.microsoft.com/office/powerpoint/2010/main" val="4224085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Gibson"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bson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bson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bson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bson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bson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36B4C-DB6C-43DA-B800-0763F2411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72E94-4ACB-4684-9525-5E1813989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61516E-6136-4F49-85CC-23F9B0DE321C}"/>
              </a:ext>
            </a:extLst>
          </p:cNvPr>
          <p:cNvSpPr>
            <a:spLocks noGrp="1"/>
          </p:cNvSpPr>
          <p:nvPr>
            <p:ph type="ftr" sz="quarter" idx="3"/>
          </p:nvPr>
        </p:nvSpPr>
        <p:spPr>
          <a:xfrm>
            <a:off x="6771372" y="6356350"/>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Corporate One Federal Credit Union          |</a:t>
            </a:r>
          </a:p>
        </p:txBody>
      </p:sp>
      <p:sp>
        <p:nvSpPr>
          <p:cNvPr id="6" name="Slide Number Placeholder 5">
            <a:extLst>
              <a:ext uri="{FF2B5EF4-FFF2-40B4-BE49-F238E27FC236}">
                <a16:creationId xmlns:a16="http://schemas.microsoft.com/office/drawing/2014/main" id="{AFA65224-E1E5-45A3-A7EA-312FC6C0FBCB}"/>
              </a:ext>
            </a:extLst>
          </p:cNvPr>
          <p:cNvSpPr>
            <a:spLocks noGrp="1"/>
          </p:cNvSpPr>
          <p:nvPr>
            <p:ph type="sldNum" sz="quarter" idx="4"/>
          </p:nvPr>
        </p:nvSpPr>
        <p:spPr>
          <a:xfrm>
            <a:off x="10886172" y="6356350"/>
            <a:ext cx="4676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EAA04-DFA5-4855-8ABE-F6A41F284773}" type="slidenum">
              <a:rPr lang="en-US" smtClean="0"/>
              <a:t>‹#›</a:t>
            </a:fld>
            <a:endParaRPr lang="en-US"/>
          </a:p>
        </p:txBody>
      </p:sp>
    </p:spTree>
    <p:extLst>
      <p:ext uri="{BB962C8B-B14F-4D97-AF65-F5344CB8AC3E}">
        <p14:creationId xmlns:p14="http://schemas.microsoft.com/office/powerpoint/2010/main" val="18246326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Lst>
  <p:hf hdr="0" dt="0"/>
  <p:txStyles>
    <p:titleStyle>
      <a:lvl1pPr algn="l" defTabSz="914400" rtl="0" eaLnBrk="1" latinLnBrk="0" hangingPunct="1">
        <a:lnSpc>
          <a:spcPct val="90000"/>
        </a:lnSpc>
        <a:spcBef>
          <a:spcPct val="0"/>
        </a:spcBef>
        <a:buNone/>
        <a:defRPr sz="44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A8272-3901-4626-9464-7FDDC90DA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0020D-B62D-4428-AAB2-A1684219CDA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6144A-CCE7-4317-88BB-37E777A204E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702F2-8869-4AAB-A907-34A99C65D221}" type="datetimeFigureOut">
              <a:rPr lang="en-US" smtClean="0"/>
              <a:t>10/8/2024</a:t>
            </a:fld>
            <a:endParaRPr lang="en-US"/>
          </a:p>
        </p:txBody>
      </p:sp>
      <p:sp>
        <p:nvSpPr>
          <p:cNvPr id="5" name="Footer Placeholder 4">
            <a:extLst>
              <a:ext uri="{FF2B5EF4-FFF2-40B4-BE49-F238E27FC236}">
                <a16:creationId xmlns:a16="http://schemas.microsoft.com/office/drawing/2014/main" id="{2BCAF577-AC93-4227-A69B-2760366D681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B5E53-A9C8-4B29-9D7D-C4689EE5363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4728-3C8B-457F-AC71-899D3E785206}" type="slidenum">
              <a:rPr lang="en-US" smtClean="0"/>
              <a:t>‹#›</a:t>
            </a:fld>
            <a:endParaRPr lang="en-US"/>
          </a:p>
        </p:txBody>
      </p:sp>
    </p:spTree>
    <p:extLst>
      <p:ext uri="{BB962C8B-B14F-4D97-AF65-F5344CB8AC3E}">
        <p14:creationId xmlns:p14="http://schemas.microsoft.com/office/powerpoint/2010/main" val="60465400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54.jpeg"/><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mailto:jleu@corporateone.coop" TargetMode="External"/><Relationship Id="rId7"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5.jpeg"/><Relationship Id="rId10" Type="http://schemas.openxmlformats.org/officeDocument/2006/relationships/image" Target="../media/image69.jpeg"/><Relationship Id="rId4" Type="http://schemas.openxmlformats.org/officeDocument/2006/relationships/image" Target="../media/image64.jpeg"/><Relationship Id="rId9" Type="http://schemas.openxmlformats.org/officeDocument/2006/relationships/hyperlink" Target="mailto:lgaines@corporateone.coo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emf"/><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sv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svg"/><Relationship Id="rId26" Type="http://schemas.openxmlformats.org/officeDocument/2006/relationships/image" Target="../media/image106.svg"/><Relationship Id="rId39" Type="http://schemas.openxmlformats.org/officeDocument/2006/relationships/image" Target="../media/image119.png"/><Relationship Id="rId21" Type="http://schemas.openxmlformats.org/officeDocument/2006/relationships/image" Target="../media/image101.png"/><Relationship Id="rId34" Type="http://schemas.openxmlformats.org/officeDocument/2006/relationships/image" Target="../media/image114.svg"/><Relationship Id="rId7" Type="http://schemas.openxmlformats.org/officeDocument/2006/relationships/image" Target="../media/image87.png"/><Relationship Id="rId12" Type="http://schemas.openxmlformats.org/officeDocument/2006/relationships/image" Target="../media/image92.sv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svg"/><Relationship Id="rId2" Type="http://schemas.openxmlformats.org/officeDocument/2006/relationships/notesSlide" Target="../notesSlides/notesSlide23.xml"/><Relationship Id="rId16" Type="http://schemas.openxmlformats.org/officeDocument/2006/relationships/image" Target="../media/image96.svg"/><Relationship Id="rId20" Type="http://schemas.openxmlformats.org/officeDocument/2006/relationships/image" Target="../media/image100.svg"/><Relationship Id="rId29" Type="http://schemas.openxmlformats.org/officeDocument/2006/relationships/image" Target="../media/image109.png"/><Relationship Id="rId1" Type="http://schemas.openxmlformats.org/officeDocument/2006/relationships/slideLayout" Target="../slideLayouts/slideLayout12.xml"/><Relationship Id="rId6" Type="http://schemas.openxmlformats.org/officeDocument/2006/relationships/image" Target="../media/image86.svg"/><Relationship Id="rId11" Type="http://schemas.openxmlformats.org/officeDocument/2006/relationships/image" Target="../media/image91.png"/><Relationship Id="rId24" Type="http://schemas.openxmlformats.org/officeDocument/2006/relationships/image" Target="../media/image104.svg"/><Relationship Id="rId32" Type="http://schemas.openxmlformats.org/officeDocument/2006/relationships/image" Target="../media/image112.svg"/><Relationship Id="rId37" Type="http://schemas.openxmlformats.org/officeDocument/2006/relationships/image" Target="../media/image117.png"/><Relationship Id="rId40" Type="http://schemas.openxmlformats.org/officeDocument/2006/relationships/image" Target="../media/image120.sv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svg"/><Relationship Id="rId36" Type="http://schemas.openxmlformats.org/officeDocument/2006/relationships/image" Target="../media/image116.svg"/><Relationship Id="rId10" Type="http://schemas.openxmlformats.org/officeDocument/2006/relationships/image" Target="../media/image90.svg"/><Relationship Id="rId19" Type="http://schemas.openxmlformats.org/officeDocument/2006/relationships/image" Target="../media/image99.png"/><Relationship Id="rId31" Type="http://schemas.openxmlformats.org/officeDocument/2006/relationships/image" Target="../media/image111.pn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94.svg"/><Relationship Id="rId22" Type="http://schemas.openxmlformats.org/officeDocument/2006/relationships/image" Target="../media/image102.svg"/><Relationship Id="rId27" Type="http://schemas.openxmlformats.org/officeDocument/2006/relationships/image" Target="../media/image107.png"/><Relationship Id="rId30" Type="http://schemas.openxmlformats.org/officeDocument/2006/relationships/image" Target="../media/image110.svg"/><Relationship Id="rId35" Type="http://schemas.openxmlformats.org/officeDocument/2006/relationships/image" Target="../media/image115.png"/><Relationship Id="rId8" Type="http://schemas.openxmlformats.org/officeDocument/2006/relationships/image" Target="../media/image88.svg"/><Relationship Id="rId3" Type="http://schemas.openxmlformats.org/officeDocument/2006/relationships/image" Target="../media/image8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121.png"/><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70.emf"/><Relationship Id="rId9" Type="http://schemas.openxmlformats.org/officeDocument/2006/relationships/image" Target="../media/image75.svg"/><Relationship Id="rId1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emf"/><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122.pn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sv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emf"/><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sv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E9FE-FE38-4427-9B57-A10D68EADFC1}"/>
              </a:ext>
            </a:extLst>
          </p:cNvPr>
          <p:cNvSpPr>
            <a:spLocks noGrp="1"/>
          </p:cNvSpPr>
          <p:nvPr>
            <p:ph type="ctrTitle"/>
          </p:nvPr>
        </p:nvSpPr>
        <p:spPr/>
        <p:txBody>
          <a:bodyPr/>
          <a:lstStyle/>
          <a:p>
            <a:r>
              <a:rPr lang="en-US"/>
              <a:t>Implementing RTP</a:t>
            </a:r>
            <a:r>
              <a:rPr lang="en-US">
                <a:cs typeface="Times New Roman" panose="02020603050405020304" pitchFamily="18" charset="0"/>
              </a:rPr>
              <a:t>®</a:t>
            </a:r>
            <a:endParaRPr lang="en-US"/>
          </a:p>
        </p:txBody>
      </p:sp>
      <p:sp>
        <p:nvSpPr>
          <p:cNvPr id="3" name="Subtitle 2">
            <a:extLst>
              <a:ext uri="{FF2B5EF4-FFF2-40B4-BE49-F238E27FC236}">
                <a16:creationId xmlns:a16="http://schemas.microsoft.com/office/drawing/2014/main" id="{A6210802-109E-42E1-BC13-6E0E61218482}"/>
              </a:ext>
            </a:extLst>
          </p:cNvPr>
          <p:cNvSpPr>
            <a:spLocks noGrp="1"/>
          </p:cNvSpPr>
          <p:nvPr>
            <p:ph type="subTitle" idx="1"/>
          </p:nvPr>
        </p:nvSpPr>
        <p:spPr/>
        <p:txBody>
          <a:bodyPr/>
          <a:lstStyle/>
          <a:p>
            <a:r>
              <a:rPr lang="en-US"/>
              <a:t>From Two Credit Unions’ Perspectives</a:t>
            </a:r>
          </a:p>
        </p:txBody>
      </p:sp>
      <p:pic>
        <p:nvPicPr>
          <p:cNvPr id="5" name="Picture 4" descr="A picture containing logo&#10;&#10;Description automatically generated">
            <a:extLst>
              <a:ext uri="{FF2B5EF4-FFF2-40B4-BE49-F238E27FC236}">
                <a16:creationId xmlns:a16="http://schemas.microsoft.com/office/drawing/2014/main" id="{935B74A0-80DA-7A94-C542-A783064B5C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219" y="5400796"/>
            <a:ext cx="3763126" cy="1174260"/>
          </a:xfrm>
          <a:prstGeom prst="rect">
            <a:avLst/>
          </a:prstGeom>
        </p:spPr>
      </p:pic>
    </p:spTree>
    <p:extLst>
      <p:ext uri="{BB962C8B-B14F-4D97-AF65-F5344CB8AC3E}">
        <p14:creationId xmlns:p14="http://schemas.microsoft.com/office/powerpoint/2010/main" val="230974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4D9190-B6A3-5E5A-D128-3AFBB61B7CA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16240" y="1447800"/>
            <a:ext cx="3657600" cy="1828800"/>
          </a:xfrm>
          <a:prstGeom prst="rect">
            <a:avLst/>
          </a:prstGeom>
        </p:spPr>
      </p:pic>
      <p:pic>
        <p:nvPicPr>
          <p:cNvPr id="1026" name="Picture 2" descr="The Clearing House">
            <a:extLst>
              <a:ext uri="{FF2B5EF4-FFF2-40B4-BE49-F238E27FC236}">
                <a16:creationId xmlns:a16="http://schemas.microsoft.com/office/drawing/2014/main" id="{6EA707E6-4ED9-46D6-91F1-925845CFF81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 y="1299972"/>
            <a:ext cx="3697672" cy="19110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0513F0-8A75-EAB7-A06C-E4DEE012D0C2}"/>
              </a:ext>
            </a:extLst>
          </p:cNvPr>
          <p:cNvSpPr txBox="1"/>
          <p:nvPr/>
        </p:nvSpPr>
        <p:spPr>
          <a:xfrm>
            <a:off x="0" y="6510324"/>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12945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45E-C2F8-4B00-A734-8E5A2D98F5A3}"/>
              </a:ext>
            </a:extLst>
          </p:cNvPr>
          <p:cNvSpPr>
            <a:spLocks noGrp="1"/>
          </p:cNvSpPr>
          <p:nvPr>
            <p:ph type="title"/>
          </p:nvPr>
        </p:nvSpPr>
        <p:spPr/>
        <p:txBody>
          <a:bodyPr/>
          <a:lstStyle/>
          <a:p>
            <a:r>
              <a:rPr lang="en-US"/>
              <a:t>Enabling immediate payment access</a:t>
            </a:r>
          </a:p>
        </p:txBody>
      </p:sp>
      <p:sp>
        <p:nvSpPr>
          <p:cNvPr id="6" name="Rectangle 5">
            <a:extLst>
              <a:ext uri="{FF2B5EF4-FFF2-40B4-BE49-F238E27FC236}">
                <a16:creationId xmlns:a16="http://schemas.microsoft.com/office/drawing/2014/main" id="{BE8AFD6E-0AD2-1DB8-03DE-E698FB9F4EB5}"/>
              </a:ext>
            </a:extLst>
          </p:cNvPr>
          <p:cNvSpPr/>
          <p:nvPr/>
        </p:nvSpPr>
        <p:spPr>
          <a:xfrm>
            <a:off x="1079784" y="4090977"/>
            <a:ext cx="3093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970E7A9D-48E3-BD79-0747-E5BF9C887934}"/>
              </a:ext>
            </a:extLst>
          </p:cNvPr>
          <p:cNvSpPr txBox="1"/>
          <p:nvPr/>
        </p:nvSpPr>
        <p:spPr>
          <a:xfrm>
            <a:off x="359051" y="3850811"/>
            <a:ext cx="3527843" cy="1938992"/>
          </a:xfrm>
          <a:prstGeom prst="rect">
            <a:avLst/>
          </a:prstGeom>
          <a:noFill/>
        </p:spPr>
        <p:txBody>
          <a:bodyPr wrap="square" rtlCol="0">
            <a:spAutoFit/>
          </a:bodyPr>
          <a:lstStyle/>
          <a:p>
            <a:pPr algn="ctr"/>
            <a:r>
              <a:rPr lang="en-US" sz="2400"/>
              <a:t>Connects credit unions through a simplified API integration to the RTP</a:t>
            </a:r>
            <a:r>
              <a:rPr lang="en-US" sz="2400">
                <a:cs typeface="Times New Roman" panose="02020603050405020304" pitchFamily="18" charset="0"/>
              </a:rPr>
              <a:t>®</a:t>
            </a:r>
            <a:r>
              <a:rPr lang="en-US" sz="2400"/>
              <a:t> network and </a:t>
            </a:r>
            <a:r>
              <a:rPr lang="en-US" sz="2400" err="1"/>
              <a:t>FedNow</a:t>
            </a:r>
            <a:r>
              <a:rPr lang="en-US" sz="2400">
                <a:cs typeface="Times New Roman" panose="02020603050405020304" pitchFamily="18" charset="0"/>
              </a:rPr>
              <a:t>® Service</a:t>
            </a:r>
            <a:r>
              <a:rPr lang="en-US" sz="2400"/>
              <a:t>.</a:t>
            </a:r>
          </a:p>
        </p:txBody>
      </p:sp>
      <p:sp>
        <p:nvSpPr>
          <p:cNvPr id="10" name="TextBox 9">
            <a:extLst>
              <a:ext uri="{FF2B5EF4-FFF2-40B4-BE49-F238E27FC236}">
                <a16:creationId xmlns:a16="http://schemas.microsoft.com/office/drawing/2014/main" id="{D2D26547-B2D3-FA53-51A4-6AD7E6295122}"/>
              </a:ext>
            </a:extLst>
          </p:cNvPr>
          <p:cNvSpPr txBox="1"/>
          <p:nvPr/>
        </p:nvSpPr>
        <p:spPr>
          <a:xfrm>
            <a:off x="4101352" y="3850811"/>
            <a:ext cx="3814483" cy="1200329"/>
          </a:xfrm>
          <a:prstGeom prst="rect">
            <a:avLst/>
          </a:prstGeom>
          <a:noFill/>
        </p:spPr>
        <p:txBody>
          <a:bodyPr wrap="square" rtlCol="0">
            <a:spAutoFit/>
          </a:bodyPr>
          <a:lstStyle/>
          <a:p>
            <a:pPr algn="ctr"/>
            <a:r>
              <a:rPr lang="en-US" sz="2400"/>
              <a:t>Enhance member expectations and competitiveness.</a:t>
            </a:r>
          </a:p>
        </p:txBody>
      </p:sp>
      <p:sp>
        <p:nvSpPr>
          <p:cNvPr id="11" name="TextBox 10">
            <a:extLst>
              <a:ext uri="{FF2B5EF4-FFF2-40B4-BE49-F238E27FC236}">
                <a16:creationId xmlns:a16="http://schemas.microsoft.com/office/drawing/2014/main" id="{EBA5521A-5DCB-1DFF-0B5C-FDBA2A9179F8}"/>
              </a:ext>
            </a:extLst>
          </p:cNvPr>
          <p:cNvSpPr txBox="1"/>
          <p:nvPr/>
        </p:nvSpPr>
        <p:spPr>
          <a:xfrm>
            <a:off x="7915835" y="3850811"/>
            <a:ext cx="3814483" cy="1569660"/>
          </a:xfrm>
          <a:prstGeom prst="rect">
            <a:avLst/>
          </a:prstGeom>
          <a:noFill/>
        </p:spPr>
        <p:txBody>
          <a:bodyPr wrap="square" rtlCol="0">
            <a:spAutoFit/>
          </a:bodyPr>
          <a:lstStyle/>
          <a:p>
            <a:pPr algn="ctr"/>
            <a:r>
              <a:rPr lang="en-US" sz="2400"/>
              <a:t>Expand suite of payment solutions with immediate payment capabilities, meet member demands.</a:t>
            </a:r>
          </a:p>
        </p:txBody>
      </p:sp>
      <p:sp>
        <p:nvSpPr>
          <p:cNvPr id="12" name="Oval 11">
            <a:extLst>
              <a:ext uri="{FF2B5EF4-FFF2-40B4-BE49-F238E27FC236}">
                <a16:creationId xmlns:a16="http://schemas.microsoft.com/office/drawing/2014/main" id="{264075ED-5BB8-8E90-F262-A5266B790A43}"/>
              </a:ext>
            </a:extLst>
          </p:cNvPr>
          <p:cNvSpPr/>
          <p:nvPr/>
        </p:nvSpPr>
        <p:spPr>
          <a:xfrm>
            <a:off x="1079784" y="1930854"/>
            <a:ext cx="1887187" cy="188718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Oval 13">
            <a:extLst>
              <a:ext uri="{FF2B5EF4-FFF2-40B4-BE49-F238E27FC236}">
                <a16:creationId xmlns:a16="http://schemas.microsoft.com/office/drawing/2014/main" id="{2F87892B-4075-1062-BE3F-2EBC0F3ADCFA}"/>
              </a:ext>
            </a:extLst>
          </p:cNvPr>
          <p:cNvSpPr/>
          <p:nvPr/>
        </p:nvSpPr>
        <p:spPr>
          <a:xfrm>
            <a:off x="5065000" y="1963624"/>
            <a:ext cx="1887187" cy="188718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Oval 15">
            <a:extLst>
              <a:ext uri="{FF2B5EF4-FFF2-40B4-BE49-F238E27FC236}">
                <a16:creationId xmlns:a16="http://schemas.microsoft.com/office/drawing/2014/main" id="{D3926DC0-1239-5113-ED51-9FDCB056675D}"/>
              </a:ext>
            </a:extLst>
          </p:cNvPr>
          <p:cNvSpPr/>
          <p:nvPr/>
        </p:nvSpPr>
        <p:spPr>
          <a:xfrm>
            <a:off x="8822842" y="1932868"/>
            <a:ext cx="1887187" cy="188718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4" name="Graphic 3" descr="Cycle with people with solid fill">
            <a:extLst>
              <a:ext uri="{FF2B5EF4-FFF2-40B4-BE49-F238E27FC236}">
                <a16:creationId xmlns:a16="http://schemas.microsoft.com/office/drawing/2014/main" id="{9A7CF960-FAE1-0EC6-8612-CFB3BFBB75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36216" y="2235021"/>
            <a:ext cx="1154566" cy="1154566"/>
          </a:xfrm>
          <a:prstGeom prst="rect">
            <a:avLst/>
          </a:prstGeom>
        </p:spPr>
      </p:pic>
      <p:pic>
        <p:nvPicPr>
          <p:cNvPr id="7" name="Graphic 6" descr="Handshake with solid fill">
            <a:extLst>
              <a:ext uri="{FF2B5EF4-FFF2-40B4-BE49-F238E27FC236}">
                <a16:creationId xmlns:a16="http://schemas.microsoft.com/office/drawing/2014/main" id="{D7A15043-9B60-6785-B2AA-0F90C5FD34C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44664" y="2335056"/>
            <a:ext cx="1127858" cy="1127858"/>
          </a:xfrm>
          <a:prstGeom prst="rect">
            <a:avLst/>
          </a:prstGeom>
        </p:spPr>
      </p:pic>
      <p:pic>
        <p:nvPicPr>
          <p:cNvPr id="18" name="Graphic 17" descr="Flying Money with solid fill">
            <a:extLst>
              <a:ext uri="{FF2B5EF4-FFF2-40B4-BE49-F238E27FC236}">
                <a16:creationId xmlns:a16="http://schemas.microsoft.com/office/drawing/2014/main" id="{D382CE84-E395-5AB1-8164-F1DDB101B22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65876" y="2450017"/>
            <a:ext cx="914400" cy="914400"/>
          </a:xfrm>
          <a:prstGeom prst="rect">
            <a:avLst/>
          </a:prstGeom>
        </p:spPr>
      </p:pic>
      <p:sp>
        <p:nvSpPr>
          <p:cNvPr id="3" name="TextBox 2">
            <a:extLst>
              <a:ext uri="{FF2B5EF4-FFF2-40B4-BE49-F238E27FC236}">
                <a16:creationId xmlns:a16="http://schemas.microsoft.com/office/drawing/2014/main" id="{405E31D3-63AE-DC4E-A8AE-176E03CBC422}"/>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25447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45E-C2F8-4B00-A734-8E5A2D98F5A3}"/>
              </a:ext>
            </a:extLst>
          </p:cNvPr>
          <p:cNvSpPr>
            <a:spLocks noGrp="1"/>
          </p:cNvSpPr>
          <p:nvPr>
            <p:ph type="title"/>
          </p:nvPr>
        </p:nvSpPr>
        <p:spPr/>
        <p:txBody>
          <a:bodyPr>
            <a:normAutofit/>
          </a:bodyPr>
          <a:lstStyle/>
          <a:p>
            <a:r>
              <a:rPr lang="en-US" sz="4200"/>
              <a:t>Connecting to the Future </a:t>
            </a:r>
          </a:p>
        </p:txBody>
      </p:sp>
      <p:graphicFrame>
        <p:nvGraphicFramePr>
          <p:cNvPr id="5" name="Content Placeholder 4">
            <a:extLst>
              <a:ext uri="{FF2B5EF4-FFF2-40B4-BE49-F238E27FC236}">
                <a16:creationId xmlns:a16="http://schemas.microsoft.com/office/drawing/2014/main" id="{DBD91E30-0CD3-55A2-BD19-B45EBBFB4154}"/>
              </a:ext>
            </a:extLst>
          </p:cNvPr>
          <p:cNvGraphicFramePr>
            <a:graphicFrameLocks noGrp="1"/>
          </p:cNvGraphicFramePr>
          <p:nvPr>
            <p:ph idx="4294967295"/>
            <p:extLst>
              <p:ext uri="{D42A27DB-BD31-4B8C-83A1-F6EECF244321}">
                <p14:modId xmlns:p14="http://schemas.microsoft.com/office/powerpoint/2010/main" val="3398640114"/>
              </p:ext>
            </p:extLst>
          </p:nvPr>
        </p:nvGraphicFramePr>
        <p:xfrm>
          <a:off x="1965960" y="1690688"/>
          <a:ext cx="7575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DF037A7-8FAF-86A9-101E-C31989D7659F}"/>
              </a:ext>
            </a:extLst>
          </p:cNvPr>
          <p:cNvSpPr txBox="1"/>
          <p:nvPr/>
        </p:nvSpPr>
        <p:spPr>
          <a:xfrm>
            <a:off x="57947"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4021174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FF09-0E50-46AF-9DF1-6D0B61408619}"/>
              </a:ext>
            </a:extLst>
          </p:cNvPr>
          <p:cNvSpPr>
            <a:spLocks noGrp="1"/>
          </p:cNvSpPr>
          <p:nvPr>
            <p:ph type="title"/>
          </p:nvPr>
        </p:nvSpPr>
        <p:spPr/>
        <p:txBody>
          <a:bodyPr>
            <a:normAutofit/>
          </a:bodyPr>
          <a:lstStyle/>
          <a:p>
            <a:r>
              <a:rPr lang="en-US"/>
              <a:t>TPSP implementation steps</a:t>
            </a:r>
          </a:p>
        </p:txBody>
      </p:sp>
      <p:graphicFrame>
        <p:nvGraphicFramePr>
          <p:cNvPr id="7" name="Content Placeholder 2">
            <a:extLst>
              <a:ext uri="{FF2B5EF4-FFF2-40B4-BE49-F238E27FC236}">
                <a16:creationId xmlns:a16="http://schemas.microsoft.com/office/drawing/2014/main" id="{5AD0AFD3-CB1B-F433-EB65-88A5870782AB}"/>
              </a:ext>
            </a:extLst>
          </p:cNvPr>
          <p:cNvGraphicFramePr>
            <a:graphicFrameLocks noGrp="1"/>
          </p:cNvGraphicFramePr>
          <p:nvPr>
            <p:ph idx="1"/>
            <p:extLst>
              <p:ext uri="{D42A27DB-BD31-4B8C-83A1-F6EECF244321}">
                <p14:modId xmlns:p14="http://schemas.microsoft.com/office/powerpoint/2010/main" val="2174962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D24A5AE-749D-041C-E9A8-A09B6C8E9057}"/>
              </a:ext>
            </a:extLst>
          </p:cNvPr>
          <p:cNvSpPr txBox="1"/>
          <p:nvPr/>
        </p:nvSpPr>
        <p:spPr>
          <a:xfrm>
            <a:off x="57947"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24428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E5319-77F5-3D52-FB1A-D0236F736F00}"/>
              </a:ext>
            </a:extLst>
          </p:cNvPr>
          <p:cNvSpPr>
            <a:spLocks noGrp="1"/>
          </p:cNvSpPr>
          <p:nvPr>
            <p:ph type="title"/>
          </p:nvPr>
        </p:nvSpPr>
        <p:spPr/>
        <p:txBody>
          <a:bodyPr/>
          <a:lstStyle/>
          <a:p>
            <a:r>
              <a:rPr lang="en-US"/>
              <a:t>COPFCU and Abbey’s experience</a:t>
            </a:r>
          </a:p>
        </p:txBody>
      </p:sp>
      <p:sp>
        <p:nvSpPr>
          <p:cNvPr id="2" name="Content Placeholder 1">
            <a:extLst>
              <a:ext uri="{FF2B5EF4-FFF2-40B4-BE49-F238E27FC236}">
                <a16:creationId xmlns:a16="http://schemas.microsoft.com/office/drawing/2014/main" id="{B9BB88C9-566D-F352-9E0F-3BADF7337307}"/>
              </a:ext>
            </a:extLst>
          </p:cNvPr>
          <p:cNvSpPr>
            <a:spLocks noGrp="1"/>
          </p:cNvSpPr>
          <p:nvPr>
            <p:ph idx="1"/>
          </p:nvPr>
        </p:nvSpPr>
        <p:spPr>
          <a:xfrm>
            <a:off x="6609349" y="4389614"/>
            <a:ext cx="4744451" cy="1545747"/>
          </a:xfrm>
        </p:spPr>
        <p:txBody>
          <a:bodyPr>
            <a:normAutofit/>
          </a:bodyPr>
          <a:lstStyle/>
          <a:p>
            <a:r>
              <a:rPr lang="en-US" sz="2667">
                <a:solidFill>
                  <a:schemeClr val="tx1"/>
                </a:solidFill>
              </a:rPr>
              <a:t>Time invested</a:t>
            </a:r>
          </a:p>
          <a:p>
            <a:r>
              <a:rPr lang="en-US" sz="2667">
                <a:solidFill>
                  <a:schemeClr val="tx1"/>
                </a:solidFill>
              </a:rPr>
              <a:t>Project challenges</a:t>
            </a:r>
          </a:p>
          <a:p>
            <a:r>
              <a:rPr lang="en-US" sz="2667">
                <a:solidFill>
                  <a:schemeClr val="tx1"/>
                </a:solidFill>
              </a:rPr>
              <a:t>Advice/lessons learned</a:t>
            </a:r>
          </a:p>
          <a:p>
            <a:endParaRPr lang="en-US">
              <a:solidFill>
                <a:schemeClr val="tx1"/>
              </a:solidFill>
            </a:endParaRPr>
          </a:p>
        </p:txBody>
      </p:sp>
      <p:sp>
        <p:nvSpPr>
          <p:cNvPr id="11" name="TextBox 10">
            <a:extLst>
              <a:ext uri="{FF2B5EF4-FFF2-40B4-BE49-F238E27FC236}">
                <a16:creationId xmlns:a16="http://schemas.microsoft.com/office/drawing/2014/main" id="{6A0DBC0E-F2FF-52AE-85F3-C7E13800510B}"/>
              </a:ext>
            </a:extLst>
          </p:cNvPr>
          <p:cNvSpPr txBox="1"/>
          <p:nvPr/>
        </p:nvSpPr>
        <p:spPr>
          <a:xfrm>
            <a:off x="0"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
        <p:nvSpPr>
          <p:cNvPr id="4" name="Content Placeholder 1">
            <a:extLst>
              <a:ext uri="{FF2B5EF4-FFF2-40B4-BE49-F238E27FC236}">
                <a16:creationId xmlns:a16="http://schemas.microsoft.com/office/drawing/2014/main" id="{11E90983-CB5F-FC9A-A808-D0CD254664A3}"/>
              </a:ext>
            </a:extLst>
          </p:cNvPr>
          <p:cNvSpPr txBox="1">
            <a:spLocks/>
          </p:cNvSpPr>
          <p:nvPr/>
        </p:nvSpPr>
        <p:spPr>
          <a:xfrm>
            <a:off x="806117" y="4389613"/>
            <a:ext cx="4744451" cy="154574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defRPr sz="2400" kern="1200">
                <a:solidFill>
                  <a:schemeClr val="accent5"/>
                </a:solidFill>
                <a:latin typeface="+mn-lt"/>
                <a:ea typeface="+mn-ea"/>
                <a:cs typeface="+mn-cs"/>
              </a:defRPr>
            </a:lvl1pPr>
            <a:lvl2pPr marL="914400" indent="-457200" algn="l" defTabSz="914400" rtl="0" eaLnBrk="1" latinLnBrk="0" hangingPunct="1">
              <a:lnSpc>
                <a:spcPct val="90000"/>
              </a:lnSpc>
              <a:spcBef>
                <a:spcPts val="500"/>
              </a:spcBef>
              <a:buFontTx/>
              <a:buBlip>
                <a:blip r:embed="rId3"/>
              </a:buBlip>
              <a:defRPr sz="2400" kern="1200">
                <a:solidFill>
                  <a:schemeClr val="accent5"/>
                </a:solidFill>
                <a:latin typeface="+mn-lt"/>
                <a:ea typeface="+mn-ea"/>
                <a:cs typeface="+mn-cs"/>
              </a:defRPr>
            </a:lvl2pPr>
            <a:lvl3pPr marL="1371600" indent="-457200" algn="l" defTabSz="914400" rtl="0" eaLnBrk="1" latinLnBrk="0" hangingPunct="1">
              <a:lnSpc>
                <a:spcPct val="90000"/>
              </a:lnSpc>
              <a:spcBef>
                <a:spcPts val="500"/>
              </a:spcBef>
              <a:buFontTx/>
              <a:buBlip>
                <a:blip r:embed="rId3"/>
              </a:buBlip>
              <a:defRPr sz="2400" kern="1200">
                <a:solidFill>
                  <a:schemeClr val="accent5"/>
                </a:solidFill>
                <a:latin typeface="+mn-lt"/>
                <a:ea typeface="+mn-ea"/>
                <a:cs typeface="+mn-cs"/>
              </a:defRPr>
            </a:lvl3pPr>
            <a:lvl4pPr marL="1828800" indent="-457200" algn="l" defTabSz="914400" rtl="0" eaLnBrk="1" latinLnBrk="0" hangingPunct="1">
              <a:lnSpc>
                <a:spcPct val="90000"/>
              </a:lnSpc>
              <a:spcBef>
                <a:spcPts val="500"/>
              </a:spcBef>
              <a:buFontTx/>
              <a:buBlip>
                <a:blip r:embed="rId3"/>
              </a:buBlip>
              <a:defRPr sz="2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67">
                <a:solidFill>
                  <a:schemeClr val="tx1"/>
                </a:solidFill>
              </a:rPr>
              <a:t>TPSP decision criteria</a:t>
            </a:r>
          </a:p>
          <a:p>
            <a:r>
              <a:rPr lang="en-US" sz="2667">
                <a:solidFill>
                  <a:schemeClr val="tx1"/>
                </a:solidFill>
              </a:rPr>
              <a:t>Steps to connecting</a:t>
            </a:r>
          </a:p>
          <a:p>
            <a:r>
              <a:rPr lang="en-US" sz="2667">
                <a:solidFill>
                  <a:schemeClr val="tx1"/>
                </a:solidFill>
              </a:rPr>
              <a:t>Team members involved</a:t>
            </a:r>
          </a:p>
          <a:p>
            <a:endParaRPr lang="en-US">
              <a:solidFill>
                <a:schemeClr val="tx1"/>
              </a:solidFill>
            </a:endParaRPr>
          </a:p>
        </p:txBody>
      </p:sp>
      <p:pic>
        <p:nvPicPr>
          <p:cNvPr id="5" name="Picture 2" descr="Home - COPFCU">
            <a:extLst>
              <a:ext uri="{FF2B5EF4-FFF2-40B4-BE49-F238E27FC236}">
                <a16:creationId xmlns:a16="http://schemas.microsoft.com/office/drawing/2014/main" id="{8D139332-90C3-8C07-98F4-31D9F67AC7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861" y="2097175"/>
            <a:ext cx="48196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bey Credit Union Inc.">
            <a:extLst>
              <a:ext uri="{FF2B5EF4-FFF2-40B4-BE49-F238E27FC236}">
                <a16:creationId xmlns:a16="http://schemas.microsoft.com/office/drawing/2014/main" id="{4343D345-66A3-E63C-BE1E-35A2F6E41B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5491" y="1695512"/>
            <a:ext cx="2747995" cy="154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8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DA528-29EE-92CE-6B3D-06531D8B57C6}"/>
              </a:ext>
            </a:extLst>
          </p:cNvPr>
          <p:cNvSpPr>
            <a:spLocks noGrp="1"/>
          </p:cNvSpPr>
          <p:nvPr>
            <p:ph type="title"/>
          </p:nvPr>
        </p:nvSpPr>
        <p:spPr/>
        <p:txBody>
          <a:bodyPr>
            <a:normAutofit/>
          </a:bodyPr>
          <a:lstStyle/>
          <a:p>
            <a:r>
              <a:rPr lang="en-US" sz="3733"/>
              <a:t>The </a:t>
            </a:r>
            <a:r>
              <a:rPr lang="en-US" sz="3733" err="1"/>
              <a:t>FedNow</a:t>
            </a:r>
            <a:r>
              <a:rPr lang="en-US" sz="3733">
                <a:cs typeface="Times New Roman" panose="02020603050405020304" pitchFamily="18" charset="0"/>
              </a:rPr>
              <a:t> Service</a:t>
            </a:r>
            <a:r>
              <a:rPr lang="en-US" sz="3733"/>
              <a:t> implementation process</a:t>
            </a:r>
          </a:p>
        </p:txBody>
      </p:sp>
      <p:sp>
        <p:nvSpPr>
          <p:cNvPr id="9" name="Content Placeholder 1">
            <a:extLst>
              <a:ext uri="{FF2B5EF4-FFF2-40B4-BE49-F238E27FC236}">
                <a16:creationId xmlns:a16="http://schemas.microsoft.com/office/drawing/2014/main" id="{EB6A2B14-7CA8-38A2-FAC6-1D26DEAD08A0}"/>
              </a:ext>
            </a:extLst>
          </p:cNvPr>
          <p:cNvSpPr>
            <a:spLocks noGrp="1"/>
          </p:cNvSpPr>
          <p:nvPr>
            <p:ph idx="1"/>
          </p:nvPr>
        </p:nvSpPr>
        <p:spPr>
          <a:xfrm>
            <a:off x="735572" y="4287969"/>
            <a:ext cx="10515600" cy="1959747"/>
          </a:xfrm>
        </p:spPr>
        <p:txBody>
          <a:bodyPr>
            <a:normAutofit/>
          </a:bodyPr>
          <a:lstStyle/>
          <a:p>
            <a:r>
              <a:rPr lang="en-US" sz="2667">
                <a:solidFill>
                  <a:schemeClr val="tx1"/>
                </a:solidFill>
              </a:rPr>
              <a:t>The process is very similar to RTP.</a:t>
            </a:r>
          </a:p>
          <a:p>
            <a:r>
              <a:rPr lang="en-US" sz="2667">
                <a:solidFill>
                  <a:schemeClr val="tx1"/>
                </a:solidFill>
              </a:rPr>
              <a:t>Additional documentation for the Fed is electronically filled out.</a:t>
            </a:r>
          </a:p>
          <a:p>
            <a:r>
              <a:rPr lang="en-US" sz="2667">
                <a:solidFill>
                  <a:schemeClr val="tx1"/>
                </a:solidFill>
              </a:rPr>
              <a:t>Having RTP prior to </a:t>
            </a:r>
            <a:r>
              <a:rPr lang="en-US" sz="2667" err="1">
                <a:solidFill>
                  <a:schemeClr val="tx1"/>
                </a:solidFill>
              </a:rPr>
              <a:t>FedNow</a:t>
            </a:r>
            <a:r>
              <a:rPr lang="en-US" sz="2667">
                <a:solidFill>
                  <a:schemeClr val="tx1"/>
                </a:solidFill>
              </a:rPr>
              <a:t> will speed up the project timeline.</a:t>
            </a:r>
          </a:p>
          <a:p>
            <a:endParaRPr lang="en-US">
              <a:solidFill>
                <a:schemeClr val="tx1"/>
              </a:solidFill>
            </a:endParaRPr>
          </a:p>
        </p:txBody>
      </p:sp>
      <p:pic>
        <p:nvPicPr>
          <p:cNvPr id="8" name="Picture 7">
            <a:extLst>
              <a:ext uri="{FF2B5EF4-FFF2-40B4-BE49-F238E27FC236}">
                <a16:creationId xmlns:a16="http://schemas.microsoft.com/office/drawing/2014/main" id="{6AB6455B-BF24-AF73-57A2-DDDEE001A8A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04673" y="2009455"/>
            <a:ext cx="4876800" cy="1959747"/>
          </a:xfrm>
          <a:prstGeom prst="rect">
            <a:avLst/>
          </a:prstGeom>
        </p:spPr>
      </p:pic>
      <p:sp>
        <p:nvSpPr>
          <p:cNvPr id="10" name="TextBox 9">
            <a:extLst>
              <a:ext uri="{FF2B5EF4-FFF2-40B4-BE49-F238E27FC236}">
                <a16:creationId xmlns:a16="http://schemas.microsoft.com/office/drawing/2014/main" id="{406F7F1F-3E8F-84D0-8962-54488BB1D37A}"/>
              </a:ext>
            </a:extLst>
          </p:cNvPr>
          <p:cNvSpPr txBox="1"/>
          <p:nvPr/>
        </p:nvSpPr>
        <p:spPr>
          <a:xfrm>
            <a:off x="0"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166224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E9FE-FE38-4427-9B57-A10D68EADFC1}"/>
              </a:ext>
            </a:extLst>
          </p:cNvPr>
          <p:cNvSpPr>
            <a:spLocks noGrp="1"/>
          </p:cNvSpPr>
          <p:nvPr>
            <p:ph type="ctrTitle"/>
          </p:nvPr>
        </p:nvSpPr>
        <p:spPr>
          <a:xfrm>
            <a:off x="811195" y="5314784"/>
            <a:ext cx="1988981" cy="978518"/>
          </a:xfrm>
        </p:spPr>
        <p:txBody>
          <a:bodyPr>
            <a:normAutofit/>
          </a:bodyPr>
          <a:lstStyle/>
          <a:p>
            <a:r>
              <a:rPr lang="en-US"/>
              <a:t>Q&amp;A</a:t>
            </a:r>
          </a:p>
        </p:txBody>
      </p:sp>
      <p:sp>
        <p:nvSpPr>
          <p:cNvPr id="3" name="TextBox 2">
            <a:extLst>
              <a:ext uri="{FF2B5EF4-FFF2-40B4-BE49-F238E27FC236}">
                <a16:creationId xmlns:a16="http://schemas.microsoft.com/office/drawing/2014/main" id="{C2093457-5274-6F07-6364-3F6E5F181762}"/>
              </a:ext>
            </a:extLst>
          </p:cNvPr>
          <p:cNvSpPr txBox="1"/>
          <p:nvPr/>
        </p:nvSpPr>
        <p:spPr>
          <a:xfrm>
            <a:off x="3124559" y="1944555"/>
            <a:ext cx="6484782" cy="2968890"/>
          </a:xfrm>
          <a:prstGeom prst="rect">
            <a:avLst/>
          </a:prstGeom>
          <a:noFill/>
        </p:spPr>
        <p:txBody>
          <a:bodyPr wrap="square" rtlCol="0">
            <a:spAutoFit/>
          </a:bodyPr>
          <a:lstStyle/>
          <a:p>
            <a:pPr marR="0" lvl="0" algn="ctr">
              <a:lnSpc>
                <a:spcPct val="107000"/>
              </a:lnSpc>
              <a:spcBef>
                <a:spcPts val="0"/>
              </a:spcBef>
              <a:spcAft>
                <a:spcPts val="0"/>
              </a:spcAft>
            </a:pPr>
            <a:r>
              <a:rPr lang="en-US" sz="3200" i="1">
                <a:solidFill>
                  <a:schemeClr val="bg1"/>
                </a:solidFill>
                <a:effectLst/>
                <a:ea typeface="Calibri" panose="020F0502020204030204" pitchFamily="34" charset="0"/>
                <a:cs typeface="Calibri" panose="020F0502020204030204" pitchFamily="34" charset="0"/>
              </a:rPr>
              <a:t>New customer habits, payment methods, and rails offer opportunities in an industry poised for remarkable post-pandemic recovery and growth.</a:t>
            </a:r>
            <a:endParaRPr lang="en-US" sz="3200" i="1">
              <a:solidFill>
                <a:schemeClr val="bg1"/>
              </a:solidFill>
              <a:effectLst/>
              <a:ea typeface="Calibri" panose="020F0502020204030204" pitchFamily="34" charset="0"/>
              <a:cs typeface="NeuePlak-Regular"/>
            </a:endParaRPr>
          </a:p>
          <a:p>
            <a:pPr marL="0" marR="0" lvl="1" algn="ctr">
              <a:lnSpc>
                <a:spcPct val="107000"/>
              </a:lnSpc>
              <a:spcBef>
                <a:spcPts val="0"/>
              </a:spcBef>
              <a:spcAft>
                <a:spcPts val="0"/>
              </a:spcAft>
            </a:pPr>
            <a:r>
              <a:rPr lang="en-US" sz="2800">
                <a:solidFill>
                  <a:schemeClr val="bg1"/>
                </a:solidFill>
                <a:effectLst/>
                <a:latin typeface="+mj-lt"/>
                <a:ea typeface="Calibri" panose="020F0502020204030204" pitchFamily="34" charset="0"/>
                <a:cs typeface="Calibri" panose="020F0502020204030204" pitchFamily="34" charset="0"/>
              </a:rPr>
              <a:t>- Capgemini Research Institute</a:t>
            </a:r>
            <a:endParaRPr lang="en-US" sz="2800">
              <a:solidFill>
                <a:schemeClr val="bg1"/>
              </a:solidFill>
              <a:effectLst/>
              <a:latin typeface="+mj-lt"/>
              <a:ea typeface="Calibri" panose="020F0502020204030204" pitchFamily="34" charset="0"/>
              <a:cs typeface="Times New Roman" panose="02020603050405020304" pitchFamily="18" charset="0"/>
            </a:endParaRPr>
          </a:p>
          <a:p>
            <a:pPr algn="ctr"/>
            <a:endParaRPr lang="en-US" sz="2000" i="1"/>
          </a:p>
        </p:txBody>
      </p:sp>
      <p:sp>
        <p:nvSpPr>
          <p:cNvPr id="4" name="TextBox 3">
            <a:extLst>
              <a:ext uri="{FF2B5EF4-FFF2-40B4-BE49-F238E27FC236}">
                <a16:creationId xmlns:a16="http://schemas.microsoft.com/office/drawing/2014/main" id="{05D8C50C-80BA-3236-B4A8-D9667C612441}"/>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74191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45E-C2F8-4B00-A734-8E5A2D98F5A3}"/>
              </a:ext>
            </a:extLst>
          </p:cNvPr>
          <p:cNvSpPr>
            <a:spLocks noGrp="1"/>
          </p:cNvSpPr>
          <p:nvPr>
            <p:ph type="title"/>
          </p:nvPr>
        </p:nvSpPr>
        <p:spPr/>
        <p:txBody>
          <a:bodyPr/>
          <a:lstStyle/>
          <a:p>
            <a:r>
              <a:rPr lang="en-US"/>
              <a:t>CU Corporate RTP</a:t>
            </a:r>
          </a:p>
        </p:txBody>
      </p:sp>
      <p:graphicFrame>
        <p:nvGraphicFramePr>
          <p:cNvPr id="19" name="Content Placeholder 2">
            <a:extLst>
              <a:ext uri="{FF2B5EF4-FFF2-40B4-BE49-F238E27FC236}">
                <a16:creationId xmlns:a16="http://schemas.microsoft.com/office/drawing/2014/main" id="{19B89A59-0BE3-6F19-1905-9EF31F9268D9}"/>
              </a:ext>
            </a:extLst>
          </p:cNvPr>
          <p:cNvGraphicFramePr>
            <a:graphicFrameLocks noGrp="1"/>
          </p:cNvGraphicFramePr>
          <p:nvPr>
            <p:ph idx="1"/>
            <p:extLst>
              <p:ext uri="{D42A27DB-BD31-4B8C-83A1-F6EECF244321}">
                <p14:modId xmlns:p14="http://schemas.microsoft.com/office/powerpoint/2010/main" val="19567119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1B62068-F86C-27D9-7F94-B308BC67C817}"/>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7203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45E-C2F8-4B00-A734-8E5A2D98F5A3}"/>
              </a:ext>
            </a:extLst>
          </p:cNvPr>
          <p:cNvSpPr>
            <a:spLocks noGrp="1"/>
          </p:cNvSpPr>
          <p:nvPr>
            <p:ph type="title"/>
          </p:nvPr>
        </p:nvSpPr>
        <p:spPr/>
        <p:txBody>
          <a:bodyPr/>
          <a:lstStyle/>
          <a:p>
            <a:r>
              <a:rPr lang="en-US"/>
              <a:t>Contact Us</a:t>
            </a:r>
          </a:p>
        </p:txBody>
      </p:sp>
      <p:sp>
        <p:nvSpPr>
          <p:cNvPr id="4" name="Content Placeholder 8">
            <a:extLst>
              <a:ext uri="{FF2B5EF4-FFF2-40B4-BE49-F238E27FC236}">
                <a16:creationId xmlns:a16="http://schemas.microsoft.com/office/drawing/2014/main" id="{7282C9EB-2A95-83B5-E9E4-B00BD90218DF}"/>
              </a:ext>
            </a:extLst>
          </p:cNvPr>
          <p:cNvSpPr txBox="1">
            <a:spLocks/>
          </p:cNvSpPr>
          <p:nvPr/>
        </p:nvSpPr>
        <p:spPr>
          <a:xfrm>
            <a:off x="2830354" y="3232540"/>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303030"/>
                </a:solidFill>
                <a:effectLst/>
                <a:uLnTx/>
                <a:uFillTx/>
                <a:latin typeface="Gibson Medium"/>
                <a:ea typeface="+mn-ea"/>
                <a:cs typeface="+mn-cs"/>
              </a:rPr>
              <a:t>Jennifer Leu</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AVP, Member Success Executive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jleu@corporateone.coop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pic>
        <p:nvPicPr>
          <p:cNvPr id="5" name="Picture 4">
            <a:extLst>
              <a:ext uri="{FF2B5EF4-FFF2-40B4-BE49-F238E27FC236}">
                <a16:creationId xmlns:a16="http://schemas.microsoft.com/office/drawing/2014/main" id="{60E243A6-AD48-3B7C-E563-D05B39FCE8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87663" y="1607680"/>
            <a:ext cx="1372877" cy="1325563"/>
          </a:xfrm>
          <a:prstGeom prst="flowChartConnector">
            <a:avLst/>
          </a:prstGeom>
        </p:spPr>
      </p:pic>
      <p:pic>
        <p:nvPicPr>
          <p:cNvPr id="6" name="Picture 5">
            <a:extLst>
              <a:ext uri="{FF2B5EF4-FFF2-40B4-BE49-F238E27FC236}">
                <a16:creationId xmlns:a16="http://schemas.microsoft.com/office/drawing/2014/main" id="{44BD83A9-23EB-FAED-0D4A-FCC2F5B998B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87662" y="4993808"/>
            <a:ext cx="1372877" cy="1325563"/>
          </a:xfrm>
          <a:prstGeom prst="flowChartConnector">
            <a:avLst/>
          </a:prstGeom>
        </p:spPr>
      </p:pic>
      <p:pic>
        <p:nvPicPr>
          <p:cNvPr id="7" name="Picture 6">
            <a:extLst>
              <a:ext uri="{FF2B5EF4-FFF2-40B4-BE49-F238E27FC236}">
                <a16:creationId xmlns:a16="http://schemas.microsoft.com/office/drawing/2014/main" id="{3FDA8B22-A240-CF65-8251-DDF0E42F3529}"/>
              </a:ext>
            </a:extLst>
          </p:cNvPr>
          <p:cNvPicPr>
            <a:picLocks noChangeAspect="1"/>
          </p:cNvPicPr>
          <p:nvPr/>
        </p:nvPicPr>
        <p:blipFill>
          <a:blip r:embed="rId6" cstate="email">
            <a:extLst>
              <a:ext uri="{28A0092B-C50C-407E-A947-70E740481C1C}">
                <a14:useLocalDpi xmlns:a14="http://schemas.microsoft.com/office/drawing/2010/main"/>
              </a:ext>
            </a:extLst>
          </a:blip>
          <a:srcRect t="1723" b="1723"/>
          <a:stretch/>
        </p:blipFill>
        <p:spPr>
          <a:xfrm>
            <a:off x="7330915" y="3342248"/>
            <a:ext cx="1372877" cy="1325563"/>
          </a:xfrm>
          <a:prstGeom prst="flowChartConnector">
            <a:avLst/>
          </a:prstGeom>
        </p:spPr>
      </p:pic>
      <p:pic>
        <p:nvPicPr>
          <p:cNvPr id="8" name="Picture 7">
            <a:extLst>
              <a:ext uri="{FF2B5EF4-FFF2-40B4-BE49-F238E27FC236}">
                <a16:creationId xmlns:a16="http://schemas.microsoft.com/office/drawing/2014/main" id="{FD03C896-C0E2-469E-DB65-5DC23FEBA7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91"/>
          <a:stretch/>
        </p:blipFill>
        <p:spPr>
          <a:xfrm>
            <a:off x="7404508" y="1522295"/>
            <a:ext cx="1372877" cy="1325563"/>
          </a:xfrm>
          <a:prstGeom prst="flowChartConnector">
            <a:avLst/>
          </a:prstGeom>
        </p:spPr>
      </p:pic>
      <p:pic>
        <p:nvPicPr>
          <p:cNvPr id="9" name="Picture 8">
            <a:extLst>
              <a:ext uri="{FF2B5EF4-FFF2-40B4-BE49-F238E27FC236}">
                <a16:creationId xmlns:a16="http://schemas.microsoft.com/office/drawing/2014/main" id="{80274549-8370-2144-FCDB-8503520B06F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87664" y="3310807"/>
            <a:ext cx="1372877" cy="1325563"/>
          </a:xfrm>
          <a:prstGeom prst="flowChartConnector">
            <a:avLst/>
          </a:prstGeom>
        </p:spPr>
      </p:pic>
      <p:sp>
        <p:nvSpPr>
          <p:cNvPr id="10" name="Content Placeholder 8">
            <a:extLst>
              <a:ext uri="{FF2B5EF4-FFF2-40B4-BE49-F238E27FC236}">
                <a16:creationId xmlns:a16="http://schemas.microsoft.com/office/drawing/2014/main" id="{79939AAC-14E5-21F5-4A13-38109DBB98FC}"/>
              </a:ext>
            </a:extLst>
          </p:cNvPr>
          <p:cNvSpPr txBox="1">
            <a:spLocks/>
          </p:cNvSpPr>
          <p:nvPr/>
        </p:nvSpPr>
        <p:spPr>
          <a:xfrm>
            <a:off x="2903947" y="4993808"/>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303030"/>
                </a:solidFill>
                <a:effectLst/>
                <a:uLnTx/>
                <a:uFillTx/>
                <a:latin typeface="Gibson Medium"/>
                <a:ea typeface="+mn-ea"/>
                <a:cs typeface="+mn-cs"/>
              </a:rPr>
              <a:t>Nick </a:t>
            </a:r>
            <a:r>
              <a:rPr kumimoji="0" lang="en-US" sz="1800" b="1" i="0" u="none" strike="noStrike" kern="1200" cap="all" spc="0" normalizeH="0" baseline="0" noProof="0" err="1">
                <a:ln>
                  <a:noFill/>
                </a:ln>
                <a:solidFill>
                  <a:srgbClr val="303030"/>
                </a:solidFill>
                <a:effectLst/>
                <a:uLnTx/>
                <a:uFillTx/>
                <a:latin typeface="Gibson Medium"/>
                <a:ea typeface="+mn-ea"/>
                <a:cs typeface="+mn-cs"/>
              </a:rPr>
              <a:t>Behler</a:t>
            </a:r>
            <a:endParaRPr kumimoji="0" lang="en-US" sz="1800" b="1" i="0" u="none" strike="noStrike" kern="1200" cap="all" spc="0" normalizeH="0" baseline="0" noProof="0">
              <a:ln>
                <a:noFill/>
              </a:ln>
              <a:solidFill>
                <a:srgbClr val="303030"/>
              </a:solidFill>
              <a:effectLst/>
              <a:uLnTx/>
              <a:uFillTx/>
              <a:latin typeface="Gibson Medium"/>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AVP, Member Success Executive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err="1">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nbehler</a:t>
            </a:r>
            <a:r>
              <a:rPr kumimoji="0" lang="en-US" sz="1800" b="0" i="0" u="none" strike="noStrike" kern="1200" cap="none" spc="0" normalizeH="0" baseline="0" noProof="0">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sp>
        <p:nvSpPr>
          <p:cNvPr id="11" name="Content Placeholder 8">
            <a:extLst>
              <a:ext uri="{FF2B5EF4-FFF2-40B4-BE49-F238E27FC236}">
                <a16:creationId xmlns:a16="http://schemas.microsoft.com/office/drawing/2014/main" id="{0766A28C-A43B-A9E1-F74F-2768929101D4}"/>
              </a:ext>
            </a:extLst>
          </p:cNvPr>
          <p:cNvSpPr txBox="1">
            <a:spLocks/>
          </p:cNvSpPr>
          <p:nvPr/>
        </p:nvSpPr>
        <p:spPr>
          <a:xfrm>
            <a:off x="2830354" y="1546414"/>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303030"/>
                </a:solidFill>
                <a:effectLst/>
                <a:uLnTx/>
                <a:uFillTx/>
                <a:latin typeface="Gibson Medium"/>
                <a:ea typeface="+mn-ea"/>
                <a:cs typeface="+mn-cs"/>
              </a:rPr>
              <a:t>Barb </a:t>
            </a:r>
            <a:r>
              <a:rPr kumimoji="0" lang="en-US" sz="1800" b="1" i="0" u="none" strike="noStrike" kern="1200" cap="all" spc="0" normalizeH="0" baseline="0" noProof="0" err="1">
                <a:ln>
                  <a:noFill/>
                </a:ln>
                <a:solidFill>
                  <a:srgbClr val="303030"/>
                </a:solidFill>
                <a:effectLst/>
                <a:uLnTx/>
                <a:uFillTx/>
                <a:latin typeface="Gibson Medium"/>
                <a:ea typeface="+mn-ea"/>
                <a:cs typeface="+mn-cs"/>
              </a:rPr>
              <a:t>kren</a:t>
            </a:r>
            <a:endParaRPr kumimoji="0" lang="en-US" sz="1800" b="1" i="0" u="none" strike="noStrike" kern="1200" cap="all" spc="0" normalizeH="0" baseline="0" noProof="0">
              <a:ln>
                <a:noFill/>
              </a:ln>
              <a:solidFill>
                <a:srgbClr val="303030"/>
              </a:solidFill>
              <a:effectLst/>
              <a:uLnTx/>
              <a:uFillTx/>
              <a:latin typeface="Gibson Medium"/>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VP, Member Success Executive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err="1">
                <a:solidFill>
                  <a:srgbClr val="0070C0"/>
                </a:solidFill>
                <a:latin typeface="Gibson Book"/>
                <a:hlinkClick r:id="rId3">
                  <a:extLst>
                    <a:ext uri="{A12FA001-AC4F-418D-AE19-62706E023703}">
                      <ahyp:hlinkClr xmlns:ahyp="http://schemas.microsoft.com/office/drawing/2018/hyperlinkcolor" val="tx"/>
                    </a:ext>
                  </a:extLst>
                </a:hlinkClick>
              </a:rPr>
              <a:t>bkren</a:t>
            </a:r>
            <a:r>
              <a:rPr kumimoji="0" lang="en-US" sz="1800" b="0" i="0" u="none" strike="noStrike" kern="1200" cap="none" spc="0" normalizeH="0" baseline="0" noProof="0">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sp>
        <p:nvSpPr>
          <p:cNvPr id="12" name="Content Placeholder 8">
            <a:extLst>
              <a:ext uri="{FF2B5EF4-FFF2-40B4-BE49-F238E27FC236}">
                <a16:creationId xmlns:a16="http://schemas.microsoft.com/office/drawing/2014/main" id="{AE90E398-B87C-45A6-DEE9-CF43C0D5A9A8}"/>
              </a:ext>
            </a:extLst>
          </p:cNvPr>
          <p:cNvSpPr txBox="1">
            <a:spLocks/>
          </p:cNvSpPr>
          <p:nvPr/>
        </p:nvSpPr>
        <p:spPr>
          <a:xfrm>
            <a:off x="8864681" y="1687563"/>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303030"/>
                </a:solidFill>
                <a:effectLst/>
                <a:uLnTx/>
                <a:uFillTx/>
                <a:latin typeface="Gibson Medium"/>
                <a:ea typeface="+mn-ea"/>
                <a:cs typeface="+mn-cs"/>
              </a:rPr>
              <a:t>Donna Williams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AVP, Member Success Consultant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err="1">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dwilliams</a:t>
            </a:r>
            <a:r>
              <a:rPr kumimoji="0" lang="en-US" sz="1800" b="0" i="0" u="none" strike="noStrike" kern="1200" cap="none" spc="0" normalizeH="0" baseline="0" noProof="0">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sp>
        <p:nvSpPr>
          <p:cNvPr id="13" name="Content Placeholder 8">
            <a:extLst>
              <a:ext uri="{FF2B5EF4-FFF2-40B4-BE49-F238E27FC236}">
                <a16:creationId xmlns:a16="http://schemas.microsoft.com/office/drawing/2014/main" id="{88FBA278-21F1-9B00-0CB1-39D4680220FE}"/>
              </a:ext>
            </a:extLst>
          </p:cNvPr>
          <p:cNvSpPr txBox="1">
            <a:spLocks/>
          </p:cNvSpPr>
          <p:nvPr/>
        </p:nvSpPr>
        <p:spPr>
          <a:xfrm>
            <a:off x="8703792" y="3293806"/>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a:ln>
                  <a:noFill/>
                </a:ln>
                <a:solidFill>
                  <a:srgbClr val="303030"/>
                </a:solidFill>
                <a:effectLst/>
                <a:uLnTx/>
                <a:uFillTx/>
                <a:latin typeface="Gibson Medium"/>
                <a:ea typeface="+mn-ea"/>
                <a:cs typeface="+mn-cs"/>
              </a:rPr>
              <a:t>Landon Gaines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VP, Key Account Strategist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err="1">
                <a:ln>
                  <a:noFill/>
                </a:ln>
                <a:solidFill>
                  <a:srgbClr val="0070C0"/>
                </a:solidFill>
                <a:effectLst/>
                <a:uLnTx/>
                <a:uFillTx/>
                <a:latin typeface="Gibson Book"/>
                <a:ea typeface="+mn-ea"/>
                <a:cs typeface="+mn-cs"/>
                <a:hlinkClick r:id="rId9">
                  <a:extLst>
                    <a:ext uri="{A12FA001-AC4F-418D-AE19-62706E023703}">
                      <ahyp:hlinkClr xmlns:ahyp="http://schemas.microsoft.com/office/drawing/2018/hyperlinkcolor" val="tx"/>
                    </a:ext>
                  </a:extLst>
                </a:hlinkClick>
              </a:rPr>
              <a:t>lgaines</a:t>
            </a:r>
            <a:r>
              <a:rPr kumimoji="0" lang="en-US" sz="1800" b="0" i="0" u="none" strike="noStrike" kern="1200" cap="none" spc="0" normalizeH="0" baseline="0" noProof="0">
                <a:ln>
                  <a:noFill/>
                </a:ln>
                <a:solidFill>
                  <a:srgbClr val="0070C0"/>
                </a:solidFill>
                <a:effectLst/>
                <a:uLnTx/>
                <a:uFillTx/>
                <a:latin typeface="Gibson Book"/>
                <a:ea typeface="+mn-ea"/>
                <a:cs typeface="+mn-cs"/>
                <a:hlinkClick r:id="rId9">
                  <a:extLst>
                    <a:ext uri="{A12FA001-AC4F-418D-AE19-62706E023703}">
                      <ahyp:hlinkClr xmlns:ahyp="http://schemas.microsoft.com/office/drawing/2018/hyperlinkcolor" val="tx"/>
                    </a:ext>
                  </a:extLst>
                </a:hlinkClick>
              </a:rPr>
              <a:t>@corporateone.coop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pic>
        <p:nvPicPr>
          <p:cNvPr id="3" name="Picture 2">
            <a:extLst>
              <a:ext uri="{FF2B5EF4-FFF2-40B4-BE49-F238E27FC236}">
                <a16:creationId xmlns:a16="http://schemas.microsoft.com/office/drawing/2014/main" id="{2387A737-5CAE-A9A7-0AA6-8546F6D89B4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330915" y="5170437"/>
            <a:ext cx="1372877" cy="1325563"/>
          </a:xfrm>
          <a:prstGeom prst="flowChartConnector">
            <a:avLst/>
          </a:prstGeom>
        </p:spPr>
      </p:pic>
      <p:sp>
        <p:nvSpPr>
          <p:cNvPr id="15" name="Content Placeholder 8">
            <a:extLst>
              <a:ext uri="{FF2B5EF4-FFF2-40B4-BE49-F238E27FC236}">
                <a16:creationId xmlns:a16="http://schemas.microsoft.com/office/drawing/2014/main" id="{40ADBAB0-88E3-2744-5BA1-D6B105209BDF}"/>
              </a:ext>
            </a:extLst>
          </p:cNvPr>
          <p:cNvSpPr txBox="1">
            <a:spLocks/>
          </p:cNvSpPr>
          <p:nvPr/>
        </p:nvSpPr>
        <p:spPr>
          <a:xfrm>
            <a:off x="8864681" y="5170437"/>
            <a:ext cx="4500561" cy="154497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all" spc="0" normalizeH="0" baseline="0" noProof="0" err="1">
                <a:ln>
                  <a:noFill/>
                </a:ln>
                <a:solidFill>
                  <a:srgbClr val="303030"/>
                </a:solidFill>
                <a:effectLst/>
                <a:uLnTx/>
                <a:uFillTx/>
                <a:latin typeface="Gibson Medium"/>
                <a:ea typeface="+mn-ea"/>
                <a:cs typeface="+mn-cs"/>
              </a:rPr>
              <a:t>Merrijo</a:t>
            </a:r>
            <a:r>
              <a:rPr kumimoji="0" lang="en-US" sz="1800" b="1" i="0" u="none" strike="noStrike" kern="1200" cap="all" spc="0" normalizeH="0" baseline="0" noProof="0">
                <a:ln>
                  <a:noFill/>
                </a:ln>
                <a:solidFill>
                  <a:srgbClr val="303030"/>
                </a:solidFill>
                <a:effectLst/>
                <a:uLnTx/>
                <a:uFillTx/>
                <a:latin typeface="Gibson Medium"/>
                <a:ea typeface="+mn-ea"/>
                <a:cs typeface="+mn-cs"/>
              </a:rPr>
              <a:t> Hale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303030"/>
                </a:solidFill>
                <a:effectLst/>
                <a:uLnTx/>
                <a:uFillTx/>
                <a:latin typeface="Gibson Book"/>
                <a:ea typeface="+mn-ea"/>
                <a:cs typeface="+mn-cs"/>
              </a:rPr>
              <a:t>AVP, Member </a:t>
            </a:r>
            <a:r>
              <a:rPr lang="en-US" sz="1800" i="1">
                <a:solidFill>
                  <a:srgbClr val="303030"/>
                </a:solidFill>
                <a:latin typeface="Gibson Book"/>
              </a:rPr>
              <a:t>Growth</a:t>
            </a:r>
            <a:r>
              <a:rPr kumimoji="0" lang="en-US" sz="1800" b="0" i="1" u="none" strike="noStrike" kern="1200" cap="none" spc="0" normalizeH="0" baseline="0" noProof="0">
                <a:ln>
                  <a:noFill/>
                </a:ln>
                <a:solidFill>
                  <a:srgbClr val="303030"/>
                </a:solidFill>
                <a:effectLst/>
                <a:uLnTx/>
                <a:uFillTx/>
                <a:latin typeface="Gibson Book"/>
                <a:ea typeface="+mn-ea"/>
                <a:cs typeface="+mn-cs"/>
              </a:rPr>
              <a:t> Executive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800" err="1">
                <a:solidFill>
                  <a:srgbClr val="0070C0"/>
                </a:solidFill>
                <a:latin typeface="Gibson Book"/>
                <a:hlinkClick r:id="rId3">
                  <a:extLst>
                    <a:ext uri="{A12FA001-AC4F-418D-AE19-62706E023703}">
                      <ahyp:hlinkClr xmlns:ahyp="http://schemas.microsoft.com/office/drawing/2018/hyperlinkcolor" val="tx"/>
                    </a:ext>
                  </a:extLst>
                </a:hlinkClick>
              </a:rPr>
              <a:t>mhale</a:t>
            </a:r>
            <a:r>
              <a:rPr kumimoji="0" lang="en-US" sz="1800" b="0" i="0" u="none" strike="noStrike" kern="1200" cap="none" spc="0" normalizeH="0" baseline="0" noProof="0">
                <a:ln>
                  <a:noFill/>
                </a:ln>
                <a:solidFill>
                  <a:srgbClr val="0070C0"/>
                </a:solidFill>
                <a:effectLst/>
                <a:uLnTx/>
                <a:uFillTx/>
                <a:latin typeface="Gibson Book"/>
                <a:ea typeface="+mn-ea"/>
                <a:cs typeface="+mn-cs"/>
                <a:hlinkClick r:id="rId3">
                  <a:extLst>
                    <a:ext uri="{A12FA001-AC4F-418D-AE19-62706E023703}">
                      <ahyp:hlinkClr xmlns:ahyp="http://schemas.microsoft.com/office/drawing/2018/hyperlinkcolor" val="tx"/>
                    </a:ext>
                  </a:extLst>
                </a:hlinkClick>
              </a:rPr>
              <a:t>@corporateone.coop</a:t>
            </a:r>
            <a:endParaRPr kumimoji="0" lang="en-US" sz="1800" b="0" i="0" u="none" strike="noStrike" kern="1200" cap="none" spc="0" normalizeH="0" baseline="0" noProof="0">
              <a:ln>
                <a:noFill/>
              </a:ln>
              <a:solidFill>
                <a:srgbClr val="0070C0"/>
              </a:solidFill>
              <a:effectLst/>
              <a:uLnTx/>
              <a:uFillTx/>
              <a:latin typeface="Gibson Book"/>
              <a:ea typeface="+mn-ea"/>
              <a:cs typeface="+mn-cs"/>
            </a:endParaRPr>
          </a:p>
        </p:txBody>
      </p:sp>
    </p:spTree>
    <p:extLst>
      <p:ext uri="{BB962C8B-B14F-4D97-AF65-F5344CB8AC3E}">
        <p14:creationId xmlns:p14="http://schemas.microsoft.com/office/powerpoint/2010/main" val="399482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D5C6D-B370-6F77-C7A6-37063F9EA730}"/>
              </a:ext>
            </a:extLst>
          </p:cNvPr>
          <p:cNvSpPr>
            <a:spLocks noGrp="1"/>
          </p:cNvSpPr>
          <p:nvPr>
            <p:ph type="ctrTitle"/>
          </p:nvPr>
        </p:nvSpPr>
        <p:spPr/>
        <p:txBody>
          <a:bodyPr>
            <a:normAutofit fontScale="90000"/>
          </a:bodyPr>
          <a:lstStyle/>
          <a:p>
            <a:r>
              <a:rPr lang="en-US"/>
              <a:t>Immediate Payments: A continuous evolution</a:t>
            </a:r>
          </a:p>
        </p:txBody>
      </p:sp>
      <p:sp>
        <p:nvSpPr>
          <p:cNvPr id="6" name="Subtitle 5">
            <a:extLst>
              <a:ext uri="{FF2B5EF4-FFF2-40B4-BE49-F238E27FC236}">
                <a16:creationId xmlns:a16="http://schemas.microsoft.com/office/drawing/2014/main" id="{6FD23C72-F178-E616-6B65-41840553FC92}"/>
              </a:ext>
            </a:extLst>
          </p:cNvPr>
          <p:cNvSpPr>
            <a:spLocks noGrp="1"/>
          </p:cNvSpPr>
          <p:nvPr>
            <p:ph type="subTitle" idx="1"/>
          </p:nvPr>
        </p:nvSpPr>
        <p:spPr/>
        <p:txBody>
          <a:bodyPr/>
          <a:lstStyle/>
          <a:p>
            <a:r>
              <a:rPr lang="en-US"/>
              <a:t>Request for Payment (</a:t>
            </a:r>
            <a:r>
              <a:rPr lang="en-US" err="1"/>
              <a:t>RfP</a:t>
            </a:r>
            <a:r>
              <a:rPr lang="en-US"/>
              <a:t>)</a:t>
            </a:r>
          </a:p>
        </p:txBody>
      </p:sp>
      <p:sp>
        <p:nvSpPr>
          <p:cNvPr id="9" name="TextBox 8">
            <a:extLst>
              <a:ext uri="{FF2B5EF4-FFF2-40B4-BE49-F238E27FC236}">
                <a16:creationId xmlns:a16="http://schemas.microsoft.com/office/drawing/2014/main" id="{38D2391B-1123-747A-B690-CDBCB1D569E9}"/>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773323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45E-C2F8-4B00-A734-8E5A2D98F5A3}"/>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B1C2029-AE0C-4801-8FE5-CE09B4372288}"/>
              </a:ext>
            </a:extLst>
          </p:cNvPr>
          <p:cNvSpPr>
            <a:spLocks noGrp="1"/>
          </p:cNvSpPr>
          <p:nvPr>
            <p:ph idx="1"/>
          </p:nvPr>
        </p:nvSpPr>
        <p:spPr/>
        <p:txBody>
          <a:bodyPr/>
          <a:lstStyle/>
          <a:p>
            <a:r>
              <a:rPr lang="en-US"/>
              <a:t>Industry update</a:t>
            </a:r>
          </a:p>
          <a:p>
            <a:pPr marL="0" indent="0">
              <a:buNone/>
            </a:pPr>
            <a:endParaRPr lang="en-US"/>
          </a:p>
          <a:p>
            <a:r>
              <a:rPr lang="en-US"/>
              <a:t>Implementation process</a:t>
            </a:r>
          </a:p>
          <a:p>
            <a:endParaRPr lang="en-US"/>
          </a:p>
          <a:p>
            <a:r>
              <a:rPr lang="en-US"/>
              <a:t>Advice to peers</a:t>
            </a:r>
          </a:p>
          <a:p>
            <a:endParaRPr lang="en-US"/>
          </a:p>
          <a:p>
            <a:r>
              <a:rPr lang="en-US"/>
              <a:t>Q&amp;A</a:t>
            </a:r>
          </a:p>
          <a:p>
            <a:endParaRPr lang="en-US"/>
          </a:p>
          <a:p>
            <a:r>
              <a:rPr lang="en-US"/>
              <a:t>Open discussion on payment challenges at your credit union</a:t>
            </a:r>
          </a:p>
        </p:txBody>
      </p:sp>
      <p:sp>
        <p:nvSpPr>
          <p:cNvPr id="37" name="TextBox 36">
            <a:extLst>
              <a:ext uri="{FF2B5EF4-FFF2-40B4-BE49-F238E27FC236}">
                <a16:creationId xmlns:a16="http://schemas.microsoft.com/office/drawing/2014/main" id="{6F726932-1556-E5DE-35B9-63D2E8A59043}"/>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295097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0899-B9C4-34C5-E49C-2FB3CF563FF3}"/>
              </a:ext>
            </a:extLst>
          </p:cNvPr>
          <p:cNvSpPr>
            <a:spLocks noGrp="1"/>
          </p:cNvSpPr>
          <p:nvPr>
            <p:ph type="title"/>
          </p:nvPr>
        </p:nvSpPr>
        <p:spPr/>
        <p:txBody>
          <a:bodyPr/>
          <a:lstStyle/>
          <a:p>
            <a:r>
              <a:rPr lang="en-US"/>
              <a:t>What is Request for Pay (</a:t>
            </a:r>
            <a:r>
              <a:rPr lang="en-US" err="1"/>
              <a:t>RfP</a:t>
            </a:r>
            <a:r>
              <a:rPr lang="en-US"/>
              <a:t>)</a:t>
            </a:r>
          </a:p>
        </p:txBody>
      </p:sp>
      <p:sp>
        <p:nvSpPr>
          <p:cNvPr id="3" name="Content Placeholder 2">
            <a:extLst>
              <a:ext uri="{FF2B5EF4-FFF2-40B4-BE49-F238E27FC236}">
                <a16:creationId xmlns:a16="http://schemas.microsoft.com/office/drawing/2014/main" id="{73EEF9FB-A93B-D6DF-BB08-06F6A0621073}"/>
              </a:ext>
            </a:extLst>
          </p:cNvPr>
          <p:cNvSpPr>
            <a:spLocks noGrp="1"/>
          </p:cNvSpPr>
          <p:nvPr>
            <p:ph idx="1"/>
          </p:nvPr>
        </p:nvSpPr>
        <p:spPr/>
        <p:txBody>
          <a:bodyPr>
            <a:normAutofit lnSpcReduction="10000"/>
          </a:bodyPr>
          <a:lstStyle/>
          <a:p>
            <a:r>
              <a:rPr kumimoji="0" lang="en-US" sz="2400" i="0" u="none" strike="noStrike" kern="1200" cap="none" spc="0" normalizeH="0" baseline="0" noProof="0">
                <a:ln>
                  <a:noFill/>
                </a:ln>
                <a:solidFill>
                  <a:schemeClr val="accent5"/>
                </a:solidFill>
                <a:effectLst/>
                <a:uLnTx/>
                <a:uFillTx/>
                <a:ea typeface="Lato"/>
                <a:cs typeface="Lato"/>
              </a:rPr>
              <a:t>Profile on both RTP and </a:t>
            </a:r>
            <a:r>
              <a:rPr kumimoji="0" lang="en-US" sz="2400" i="0" u="none" strike="noStrike" kern="1200" cap="none" spc="0" normalizeH="0" baseline="0" noProof="0" err="1">
                <a:ln>
                  <a:noFill/>
                </a:ln>
                <a:solidFill>
                  <a:schemeClr val="accent5"/>
                </a:solidFill>
                <a:effectLst/>
                <a:uLnTx/>
                <a:uFillTx/>
                <a:ea typeface="Lato"/>
                <a:cs typeface="Lato"/>
              </a:rPr>
              <a:t>FedNow</a:t>
            </a:r>
            <a:r>
              <a:rPr kumimoji="0" lang="en-US" sz="2400" i="0" u="none" strike="noStrike" kern="1200" cap="none" spc="0" normalizeH="0" baseline="0" noProof="0">
                <a:ln>
                  <a:noFill/>
                </a:ln>
                <a:solidFill>
                  <a:schemeClr val="accent5"/>
                </a:solidFill>
                <a:effectLst/>
                <a:uLnTx/>
                <a:uFillTx/>
                <a:ea typeface="Lato"/>
                <a:cs typeface="Lato"/>
              </a:rPr>
              <a:t> Service that enables a payee to send a bill (aka, request a payment) to the payor digitally through secure FI channels that can trigger an immediate payment in return</a:t>
            </a:r>
          </a:p>
          <a:p>
            <a:pPr marL="0" indent="0">
              <a:buNone/>
            </a:pPr>
            <a:endParaRPr kumimoji="0" lang="en-US" sz="2400" i="0" u="none" strike="noStrike" kern="1200" cap="none" spc="0" normalizeH="0" baseline="0" noProof="0">
              <a:ln>
                <a:noFill/>
              </a:ln>
              <a:solidFill>
                <a:schemeClr val="accent5"/>
              </a:solidFill>
              <a:effectLst/>
              <a:uLnTx/>
              <a:uFillTx/>
              <a:ea typeface="Lato"/>
              <a:cs typeface="Lato"/>
            </a:endParaRPr>
          </a:p>
          <a:p>
            <a:r>
              <a:rPr kumimoji="0" lang="en-US" sz="2400" i="0" u="none" strike="noStrike" kern="1200" cap="none" spc="0" normalizeH="0" baseline="0" noProof="0">
                <a:ln>
                  <a:noFill/>
                </a:ln>
                <a:solidFill>
                  <a:schemeClr val="accent5"/>
                </a:solidFill>
                <a:effectLst/>
                <a:uLnTx/>
                <a:uFillTx/>
                <a:ea typeface="Lato"/>
                <a:cs typeface="Lato"/>
              </a:rPr>
              <a:t>Provides context for the payment which enables straight through processing of the result payment</a:t>
            </a:r>
          </a:p>
          <a:p>
            <a:pPr marL="0" indent="0">
              <a:buNone/>
            </a:pPr>
            <a:endParaRPr kumimoji="0" lang="en-US" sz="2400" i="0" u="none" strike="noStrike" kern="1200" cap="none" spc="0" normalizeH="0" baseline="0" noProof="0">
              <a:ln>
                <a:noFill/>
              </a:ln>
              <a:solidFill>
                <a:schemeClr val="accent5"/>
              </a:solidFill>
              <a:effectLst/>
              <a:uLnTx/>
              <a:uFillTx/>
              <a:ea typeface="Lato"/>
              <a:cs typeface="Lato"/>
            </a:endParaRPr>
          </a:p>
          <a:p>
            <a:r>
              <a:rPr kumimoji="0" lang="en-US" sz="2400" i="0" u="none" strike="noStrike" kern="1200" cap="none" spc="0" normalizeH="0" baseline="0" noProof="0">
                <a:ln>
                  <a:noFill/>
                </a:ln>
                <a:solidFill>
                  <a:schemeClr val="accent5"/>
                </a:solidFill>
                <a:effectLst/>
                <a:uLnTx/>
                <a:uFillTx/>
                <a:ea typeface="Lato"/>
                <a:cs typeface="Lato"/>
              </a:rPr>
              <a:t>Messages are designed to complement and augment electronic billing and invoicing processes</a:t>
            </a:r>
          </a:p>
          <a:p>
            <a:endParaRPr kumimoji="0" lang="en-US" sz="2400" i="0" u="none" strike="noStrike" kern="1200" cap="none" spc="0" normalizeH="0" baseline="0" noProof="0">
              <a:ln>
                <a:noFill/>
              </a:ln>
              <a:solidFill>
                <a:schemeClr val="accent5"/>
              </a:solidFill>
              <a:effectLst/>
              <a:uLnTx/>
              <a:uFillTx/>
              <a:ea typeface="Lato"/>
              <a:cs typeface="Lato"/>
            </a:endParaRPr>
          </a:p>
          <a:p>
            <a:r>
              <a:rPr kumimoji="0" lang="en-US" sz="2400" i="0" u="none" strike="noStrike" kern="1200" cap="none" spc="0" normalizeH="0" baseline="0" noProof="0">
                <a:ln>
                  <a:noFill/>
                </a:ln>
                <a:solidFill>
                  <a:schemeClr val="accent5"/>
                </a:solidFill>
                <a:effectLst/>
                <a:uLnTx/>
                <a:uFillTx/>
                <a:ea typeface="Lato"/>
                <a:cs typeface="Lato"/>
              </a:rPr>
              <a:t>Alternative to ACH direct debits</a:t>
            </a:r>
          </a:p>
          <a:p>
            <a:endParaRPr lang="en-US"/>
          </a:p>
        </p:txBody>
      </p:sp>
      <p:sp>
        <p:nvSpPr>
          <p:cNvPr id="4" name="TextBox 3">
            <a:extLst>
              <a:ext uri="{FF2B5EF4-FFF2-40B4-BE49-F238E27FC236}">
                <a16:creationId xmlns:a16="http://schemas.microsoft.com/office/drawing/2014/main" id="{B43E96DF-A45A-5E7A-C885-05B4DF5F2820}"/>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64413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Single Corner Rounded 34">
            <a:extLst>
              <a:ext uri="{FF2B5EF4-FFF2-40B4-BE49-F238E27FC236}">
                <a16:creationId xmlns:a16="http://schemas.microsoft.com/office/drawing/2014/main" id="{B64F13BB-31A4-C99A-F4C9-D214513ED690}"/>
              </a:ext>
            </a:extLst>
          </p:cNvPr>
          <p:cNvSpPr/>
          <p:nvPr/>
        </p:nvSpPr>
        <p:spPr>
          <a:xfrm>
            <a:off x="3310093" y="2420059"/>
            <a:ext cx="5607592" cy="3627902"/>
          </a:xfrm>
          <a:prstGeom prst="round1Rect">
            <a:avLst/>
          </a:prstGeom>
          <a:noFill/>
          <a:ln w="317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BF4EF2-5B45-4D7C-4883-431A958B6078}"/>
              </a:ext>
            </a:extLst>
          </p:cNvPr>
          <p:cNvSpPr>
            <a:spLocks noGrp="1"/>
          </p:cNvSpPr>
          <p:nvPr>
            <p:ph type="title"/>
          </p:nvPr>
        </p:nvSpPr>
        <p:spPr/>
        <p:txBody>
          <a:bodyPr/>
          <a:lstStyle/>
          <a:p>
            <a:r>
              <a:rPr lang="en-US" err="1"/>
              <a:t>RfP</a:t>
            </a:r>
            <a:r>
              <a:rPr lang="en-US"/>
              <a:t> process flow</a:t>
            </a:r>
          </a:p>
        </p:txBody>
      </p:sp>
      <p:sp>
        <p:nvSpPr>
          <p:cNvPr id="3" name="Rectangle 2">
            <a:extLst>
              <a:ext uri="{FF2B5EF4-FFF2-40B4-BE49-F238E27FC236}">
                <a16:creationId xmlns:a16="http://schemas.microsoft.com/office/drawing/2014/main" id="{8DE33586-6BC8-5C7A-F4E6-634549B0381B}"/>
              </a:ext>
            </a:extLst>
          </p:cNvPr>
          <p:cNvSpPr/>
          <p:nvPr/>
        </p:nvSpPr>
        <p:spPr>
          <a:xfrm>
            <a:off x="2786371" y="3218554"/>
            <a:ext cx="1077456" cy="2406997"/>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40098E2-05C8-3E84-E777-206F29D03E11}"/>
              </a:ext>
            </a:extLst>
          </p:cNvPr>
          <p:cNvSpPr/>
          <p:nvPr/>
        </p:nvSpPr>
        <p:spPr>
          <a:xfrm>
            <a:off x="8397501" y="3218555"/>
            <a:ext cx="1077456" cy="2406996"/>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7">
            <a:extLst>
              <a:ext uri="{FF2B5EF4-FFF2-40B4-BE49-F238E27FC236}">
                <a16:creationId xmlns:a16="http://schemas.microsoft.com/office/drawing/2014/main" id="{22952790-9C63-9FFB-0F2B-D8A97E43F307}"/>
              </a:ext>
            </a:extLst>
          </p:cNvPr>
          <p:cNvSpPr txBox="1">
            <a:spLocks/>
          </p:cNvSpPr>
          <p:nvPr/>
        </p:nvSpPr>
        <p:spPr>
          <a:xfrm>
            <a:off x="10925037" y="4482150"/>
            <a:ext cx="884270" cy="738664"/>
          </a:xfrm>
          <a:prstGeom prst="rect">
            <a:avLst/>
          </a:prstGeom>
        </p:spPr>
        <p:txBody>
          <a:bodyPr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RfP</a:t>
            </a: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 Payor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a:t>
            </a:r>
          </a:p>
        </p:txBody>
      </p:sp>
      <p:sp>
        <p:nvSpPr>
          <p:cNvPr id="6" name="Text Placeholder 7">
            <a:extLst>
              <a:ext uri="{FF2B5EF4-FFF2-40B4-BE49-F238E27FC236}">
                <a16:creationId xmlns:a16="http://schemas.microsoft.com/office/drawing/2014/main" id="{F190B9E3-99BC-C4DE-D0B2-FD19D3B637A1}"/>
              </a:ext>
            </a:extLst>
          </p:cNvPr>
          <p:cNvSpPr txBox="1">
            <a:spLocks/>
          </p:cNvSpPr>
          <p:nvPr/>
        </p:nvSpPr>
        <p:spPr>
          <a:xfrm>
            <a:off x="336680" y="4482150"/>
            <a:ext cx="1070187" cy="73866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RfP</a:t>
            </a: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 Requestor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a:t>
            </a:r>
          </a:p>
        </p:txBody>
      </p:sp>
      <p:sp>
        <p:nvSpPr>
          <p:cNvPr id="7" name="Text Placeholder 7">
            <a:extLst>
              <a:ext uri="{FF2B5EF4-FFF2-40B4-BE49-F238E27FC236}">
                <a16:creationId xmlns:a16="http://schemas.microsoft.com/office/drawing/2014/main" id="{6256AD8A-BC61-8DEF-FD9D-FEE861E90BE6}"/>
              </a:ext>
            </a:extLst>
          </p:cNvPr>
          <p:cNvSpPr txBox="1">
            <a:spLocks/>
          </p:cNvSpPr>
          <p:nvPr/>
        </p:nvSpPr>
        <p:spPr>
          <a:xfrm>
            <a:off x="8180831" y="4482150"/>
            <a:ext cx="1508760" cy="1231106"/>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Payor’s</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Financial</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Institution/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 Agent)</a:t>
            </a:r>
          </a:p>
        </p:txBody>
      </p:sp>
      <p:sp>
        <p:nvSpPr>
          <p:cNvPr id="8" name="Text Placeholder 7">
            <a:extLst>
              <a:ext uri="{FF2B5EF4-FFF2-40B4-BE49-F238E27FC236}">
                <a16:creationId xmlns:a16="http://schemas.microsoft.com/office/drawing/2014/main" id="{F65C6623-221E-9913-B8D3-79C224D52988}"/>
              </a:ext>
            </a:extLst>
          </p:cNvPr>
          <p:cNvSpPr txBox="1">
            <a:spLocks/>
          </p:cNvSpPr>
          <p:nvPr/>
        </p:nvSpPr>
        <p:spPr>
          <a:xfrm>
            <a:off x="2585292" y="4482150"/>
            <a:ext cx="1506857" cy="1231106"/>
          </a:xfrm>
          <a:prstGeom prst="rect">
            <a:avLst/>
          </a:prstGeom>
          <a:noFill/>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Requestor’s</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Institution/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Account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 Agent)</a:t>
            </a:r>
          </a:p>
        </p:txBody>
      </p:sp>
      <p:pic>
        <p:nvPicPr>
          <p:cNvPr id="9" name="Picture 8">
            <a:extLst>
              <a:ext uri="{FF2B5EF4-FFF2-40B4-BE49-F238E27FC236}">
                <a16:creationId xmlns:a16="http://schemas.microsoft.com/office/drawing/2014/main" id="{CDECF6AC-8A57-5141-E67E-0FEA9BE84301}"/>
              </a:ext>
            </a:extLst>
          </p:cNvPr>
          <p:cNvPicPr>
            <a:picLocks noChangeAspect="1"/>
          </p:cNvPicPr>
          <p:nvPr/>
        </p:nvPicPr>
        <p:blipFill rotWithShape="1">
          <a:blip r:embed="rId3" cstate="email">
            <a:duotone>
              <a:prstClr val="black"/>
              <a:schemeClr val="accent2">
                <a:tint val="45000"/>
                <a:satMod val="400000"/>
              </a:schemeClr>
            </a:duotone>
            <a:extLst>
              <a:ext uri="{28A0092B-C50C-407E-A947-70E740481C1C}">
                <a14:useLocalDpi xmlns:a14="http://schemas.microsoft.com/office/drawing/2010/main"/>
              </a:ext>
            </a:extLst>
          </a:blip>
          <a:srcRect l="54651" t="21297" r="37215" b="61641"/>
          <a:stretch/>
        </p:blipFill>
        <p:spPr>
          <a:xfrm>
            <a:off x="324907" y="3261168"/>
            <a:ext cx="1154333" cy="1167620"/>
          </a:xfrm>
          <a:prstGeom prst="rect">
            <a:avLst/>
          </a:prstGeom>
        </p:spPr>
      </p:pic>
      <p:pic>
        <p:nvPicPr>
          <p:cNvPr id="10" name="Picture 9">
            <a:extLst>
              <a:ext uri="{FF2B5EF4-FFF2-40B4-BE49-F238E27FC236}">
                <a16:creationId xmlns:a16="http://schemas.microsoft.com/office/drawing/2014/main" id="{01E8F5DE-7B54-8135-818A-6857EA8583D5}"/>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418345" y="3376202"/>
            <a:ext cx="1035770" cy="937551"/>
          </a:xfrm>
          <a:prstGeom prst="rect">
            <a:avLst/>
          </a:prstGeom>
        </p:spPr>
      </p:pic>
      <p:pic>
        <p:nvPicPr>
          <p:cNvPr id="11" name="Picture 10">
            <a:extLst>
              <a:ext uri="{FF2B5EF4-FFF2-40B4-BE49-F238E27FC236}">
                <a16:creationId xmlns:a16="http://schemas.microsoft.com/office/drawing/2014/main" id="{39F1A7D6-0955-549D-EBE4-CDD62B3770E3}"/>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807214" y="3376202"/>
            <a:ext cx="1035770" cy="937551"/>
          </a:xfrm>
          <a:prstGeom prst="rect">
            <a:avLst/>
          </a:prstGeom>
        </p:spPr>
      </p:pic>
      <p:cxnSp>
        <p:nvCxnSpPr>
          <p:cNvPr id="12" name="Straight Arrow Connector 11">
            <a:extLst>
              <a:ext uri="{FF2B5EF4-FFF2-40B4-BE49-F238E27FC236}">
                <a16:creationId xmlns:a16="http://schemas.microsoft.com/office/drawing/2014/main" id="{C389CEC7-7035-EAC4-EF9A-E0BBD604CDB5}"/>
              </a:ext>
            </a:extLst>
          </p:cNvPr>
          <p:cNvCxnSpPr>
            <a:cxnSpLocks/>
          </p:cNvCxnSpPr>
          <p:nvPr/>
        </p:nvCxnSpPr>
        <p:spPr>
          <a:xfrm>
            <a:off x="1503272"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Single Corner Rounded 12">
            <a:extLst>
              <a:ext uri="{FF2B5EF4-FFF2-40B4-BE49-F238E27FC236}">
                <a16:creationId xmlns:a16="http://schemas.microsoft.com/office/drawing/2014/main" id="{A9556CCD-C7D2-308E-568D-8136184ED890}"/>
              </a:ext>
            </a:extLst>
          </p:cNvPr>
          <p:cNvSpPr/>
          <p:nvPr/>
        </p:nvSpPr>
        <p:spPr>
          <a:xfrm>
            <a:off x="5360666" y="3279513"/>
            <a:ext cx="1506857" cy="1506857"/>
          </a:xfrm>
          <a:prstGeom prst="round1Rect">
            <a:avLst/>
          </a:prstGeom>
          <a:solidFill>
            <a:schemeClr val="accent2">
              <a:lumMod val="40000"/>
              <a:lumOff val="6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err="1">
                <a:ln>
                  <a:noFill/>
                </a:ln>
                <a:solidFill>
                  <a:srgbClr val="84B2C0">
                    <a:lumMod val="50000"/>
                  </a:srgbClr>
                </a:solidFill>
                <a:effectLst/>
                <a:uLnTx/>
                <a:uFillTx/>
                <a:latin typeface="Playfair Display" panose="00000500000000000000" pitchFamily="2" charset="0"/>
                <a:ea typeface="+mn-ea"/>
                <a:cs typeface="+mn-cs"/>
              </a:rPr>
              <a:t>FedNow</a:t>
            </a: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and RTP</a:t>
            </a:r>
          </a:p>
        </p:txBody>
      </p:sp>
      <p:pic>
        <p:nvPicPr>
          <p:cNvPr id="14" name="Graphic 13" descr="User with solid fill">
            <a:extLst>
              <a:ext uri="{FF2B5EF4-FFF2-40B4-BE49-F238E27FC236}">
                <a16:creationId xmlns:a16="http://schemas.microsoft.com/office/drawing/2014/main" id="{E5DB9C52-E4DB-9914-5273-89871BDFCB3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25037" y="3487470"/>
            <a:ext cx="942056" cy="942056"/>
          </a:xfrm>
          <a:prstGeom prst="rect">
            <a:avLst/>
          </a:prstGeom>
        </p:spPr>
      </p:pic>
      <p:pic>
        <p:nvPicPr>
          <p:cNvPr id="15" name="Graphic 14" descr="User outline">
            <a:extLst>
              <a:ext uri="{FF2B5EF4-FFF2-40B4-BE49-F238E27FC236}">
                <a16:creationId xmlns:a16="http://schemas.microsoft.com/office/drawing/2014/main" id="{420F2762-A947-2D9A-91EE-A43AD30484F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58928" y="3424576"/>
            <a:ext cx="991638" cy="991638"/>
          </a:xfrm>
          <a:prstGeom prst="rect">
            <a:avLst/>
          </a:prstGeom>
        </p:spPr>
      </p:pic>
      <p:pic>
        <p:nvPicPr>
          <p:cNvPr id="16" name="Graphic 15" descr="List with solid fill">
            <a:extLst>
              <a:ext uri="{FF2B5EF4-FFF2-40B4-BE49-F238E27FC236}">
                <a16:creationId xmlns:a16="http://schemas.microsoft.com/office/drawing/2014/main" id="{93E076D5-18F6-F0A6-D7D7-471B602B116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69032" y="3281286"/>
            <a:ext cx="365760" cy="365760"/>
          </a:xfrm>
          <a:prstGeom prst="rect">
            <a:avLst/>
          </a:prstGeom>
        </p:spPr>
      </p:pic>
      <p:pic>
        <p:nvPicPr>
          <p:cNvPr id="17" name="Graphic 16" descr="Dollar with solid fill">
            <a:extLst>
              <a:ext uri="{FF2B5EF4-FFF2-40B4-BE49-F238E27FC236}">
                <a16:creationId xmlns:a16="http://schemas.microsoft.com/office/drawing/2014/main" id="{737670F0-0F00-B1A2-5324-3D98512DF60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71350" y="4792104"/>
            <a:ext cx="365760" cy="365760"/>
          </a:xfrm>
          <a:prstGeom prst="rect">
            <a:avLst/>
          </a:prstGeom>
        </p:spPr>
      </p:pic>
      <p:cxnSp>
        <p:nvCxnSpPr>
          <p:cNvPr id="18" name="Straight Arrow Connector 17">
            <a:extLst>
              <a:ext uri="{FF2B5EF4-FFF2-40B4-BE49-F238E27FC236}">
                <a16:creationId xmlns:a16="http://schemas.microsoft.com/office/drawing/2014/main" id="{DBBEBF62-96C2-688F-A757-BF942D359AF3}"/>
              </a:ext>
            </a:extLst>
          </p:cNvPr>
          <p:cNvCxnSpPr>
            <a:cxnSpLocks/>
          </p:cNvCxnSpPr>
          <p:nvPr/>
        </p:nvCxnSpPr>
        <p:spPr>
          <a:xfrm flipH="1">
            <a:off x="1503272"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56A83A6C-7F74-B5E7-AE4A-0893D4D3F83E}"/>
              </a:ext>
            </a:extLst>
          </p:cNvPr>
          <p:cNvSpPr/>
          <p:nvPr/>
        </p:nvSpPr>
        <p:spPr>
          <a:xfrm rot="8100000">
            <a:off x="6926043"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0" name="Graphic 19" descr="Dollar with solid fill">
            <a:extLst>
              <a:ext uri="{FF2B5EF4-FFF2-40B4-BE49-F238E27FC236}">
                <a16:creationId xmlns:a16="http://schemas.microsoft.com/office/drawing/2014/main" id="{D3091B38-5D1F-0728-03D3-9E351ED6A68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12148" y="4792104"/>
            <a:ext cx="365760" cy="365760"/>
          </a:xfrm>
          <a:prstGeom prst="rect">
            <a:avLst/>
          </a:prstGeom>
        </p:spPr>
      </p:pic>
      <p:sp>
        <p:nvSpPr>
          <p:cNvPr id="21" name="Arc 20">
            <a:extLst>
              <a:ext uri="{FF2B5EF4-FFF2-40B4-BE49-F238E27FC236}">
                <a16:creationId xmlns:a16="http://schemas.microsoft.com/office/drawing/2014/main" id="{6399EA24-3E76-B039-0BCB-BA308D81BA1B}"/>
              </a:ext>
            </a:extLst>
          </p:cNvPr>
          <p:cNvSpPr/>
          <p:nvPr/>
        </p:nvSpPr>
        <p:spPr>
          <a:xfrm rot="8100000">
            <a:off x="3866841"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2" name="Graphic 21" descr="Checklist with solid fill">
            <a:extLst>
              <a:ext uri="{FF2B5EF4-FFF2-40B4-BE49-F238E27FC236}">
                <a16:creationId xmlns:a16="http://schemas.microsoft.com/office/drawing/2014/main" id="{46656E3C-63EF-19FB-A9CA-4599044E201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869032" y="3795216"/>
            <a:ext cx="365760" cy="365760"/>
          </a:xfrm>
          <a:prstGeom prst="rect">
            <a:avLst/>
          </a:prstGeom>
        </p:spPr>
      </p:pic>
      <p:cxnSp>
        <p:nvCxnSpPr>
          <p:cNvPr id="23" name="Straight Arrow Connector 22">
            <a:extLst>
              <a:ext uri="{FF2B5EF4-FFF2-40B4-BE49-F238E27FC236}">
                <a16:creationId xmlns:a16="http://schemas.microsoft.com/office/drawing/2014/main" id="{0D2C1016-A899-9A55-DC0A-65C3DD5264DE}"/>
              </a:ext>
            </a:extLst>
          </p:cNvPr>
          <p:cNvCxnSpPr>
            <a:cxnSpLocks/>
          </p:cNvCxnSpPr>
          <p:nvPr/>
        </p:nvCxnSpPr>
        <p:spPr>
          <a:xfrm>
            <a:off x="4046388"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Graphic 23" descr="List with solid fill">
            <a:extLst>
              <a:ext uri="{FF2B5EF4-FFF2-40B4-BE49-F238E27FC236}">
                <a16:creationId xmlns:a16="http://schemas.microsoft.com/office/drawing/2014/main" id="{943F3868-2359-0ED7-7EBD-262758B71DA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12148" y="3281286"/>
            <a:ext cx="365760" cy="365760"/>
          </a:xfrm>
          <a:prstGeom prst="rect">
            <a:avLst/>
          </a:prstGeom>
        </p:spPr>
      </p:pic>
      <p:cxnSp>
        <p:nvCxnSpPr>
          <p:cNvPr id="25" name="Straight Arrow Connector 24">
            <a:extLst>
              <a:ext uri="{FF2B5EF4-FFF2-40B4-BE49-F238E27FC236}">
                <a16:creationId xmlns:a16="http://schemas.microsoft.com/office/drawing/2014/main" id="{12B719F3-F4AA-B2F5-166B-549C8015F658}"/>
              </a:ext>
            </a:extLst>
          </p:cNvPr>
          <p:cNvCxnSpPr>
            <a:cxnSpLocks/>
          </p:cNvCxnSpPr>
          <p:nvPr/>
        </p:nvCxnSpPr>
        <p:spPr>
          <a:xfrm flipH="1">
            <a:off x="4046388"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Checklist with solid fill">
            <a:extLst>
              <a:ext uri="{FF2B5EF4-FFF2-40B4-BE49-F238E27FC236}">
                <a16:creationId xmlns:a16="http://schemas.microsoft.com/office/drawing/2014/main" id="{18FAEEB1-7792-2E00-186A-0F07A077291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12148" y="3795216"/>
            <a:ext cx="365760" cy="365760"/>
          </a:xfrm>
          <a:prstGeom prst="rect">
            <a:avLst/>
          </a:prstGeom>
        </p:spPr>
      </p:pic>
      <p:cxnSp>
        <p:nvCxnSpPr>
          <p:cNvPr id="27" name="Straight Arrow Connector 26">
            <a:extLst>
              <a:ext uri="{FF2B5EF4-FFF2-40B4-BE49-F238E27FC236}">
                <a16:creationId xmlns:a16="http://schemas.microsoft.com/office/drawing/2014/main" id="{5EE83765-1CA9-E4A0-C885-431D5B38A6BC}"/>
              </a:ext>
            </a:extLst>
          </p:cNvPr>
          <p:cNvCxnSpPr>
            <a:cxnSpLocks/>
          </p:cNvCxnSpPr>
          <p:nvPr/>
        </p:nvCxnSpPr>
        <p:spPr>
          <a:xfrm>
            <a:off x="7105590"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List with solid fill">
            <a:extLst>
              <a:ext uri="{FF2B5EF4-FFF2-40B4-BE49-F238E27FC236}">
                <a16:creationId xmlns:a16="http://schemas.microsoft.com/office/drawing/2014/main" id="{F3871BD8-4CC4-7810-8B98-33FA290A194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1350" y="3281286"/>
            <a:ext cx="365760" cy="365760"/>
          </a:xfrm>
          <a:prstGeom prst="rect">
            <a:avLst/>
          </a:prstGeom>
        </p:spPr>
      </p:pic>
      <p:cxnSp>
        <p:nvCxnSpPr>
          <p:cNvPr id="29" name="Straight Arrow Connector 28">
            <a:extLst>
              <a:ext uri="{FF2B5EF4-FFF2-40B4-BE49-F238E27FC236}">
                <a16:creationId xmlns:a16="http://schemas.microsoft.com/office/drawing/2014/main" id="{D22D626F-6F2B-F08E-458B-96F9468B242A}"/>
              </a:ext>
            </a:extLst>
          </p:cNvPr>
          <p:cNvCxnSpPr>
            <a:cxnSpLocks/>
          </p:cNvCxnSpPr>
          <p:nvPr/>
        </p:nvCxnSpPr>
        <p:spPr>
          <a:xfrm flipH="1">
            <a:off x="7105590"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Checklist with solid fill">
            <a:extLst>
              <a:ext uri="{FF2B5EF4-FFF2-40B4-BE49-F238E27FC236}">
                <a16:creationId xmlns:a16="http://schemas.microsoft.com/office/drawing/2014/main" id="{8BE80922-7DFF-9AAC-C716-329BEA762DB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71350" y="3795216"/>
            <a:ext cx="365760" cy="365760"/>
          </a:xfrm>
          <a:prstGeom prst="rect">
            <a:avLst/>
          </a:prstGeom>
        </p:spPr>
      </p:pic>
      <p:cxnSp>
        <p:nvCxnSpPr>
          <p:cNvPr id="31" name="Straight Arrow Connector 30">
            <a:extLst>
              <a:ext uri="{FF2B5EF4-FFF2-40B4-BE49-F238E27FC236}">
                <a16:creationId xmlns:a16="http://schemas.microsoft.com/office/drawing/2014/main" id="{C343DAF4-0903-0F46-EBD2-4DE94649ECE0}"/>
              </a:ext>
            </a:extLst>
          </p:cNvPr>
          <p:cNvCxnSpPr>
            <a:cxnSpLocks/>
          </p:cNvCxnSpPr>
          <p:nvPr/>
        </p:nvCxnSpPr>
        <p:spPr>
          <a:xfrm>
            <a:off x="9689165" y="3709722"/>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List with solid fill">
            <a:extLst>
              <a:ext uri="{FF2B5EF4-FFF2-40B4-BE49-F238E27FC236}">
                <a16:creationId xmlns:a16="http://schemas.microsoft.com/office/drawing/2014/main" id="{1A715BFC-F492-893B-C822-A9454202771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4925" y="3277740"/>
            <a:ext cx="365760" cy="365760"/>
          </a:xfrm>
          <a:prstGeom prst="rect">
            <a:avLst/>
          </a:prstGeom>
        </p:spPr>
      </p:pic>
      <p:cxnSp>
        <p:nvCxnSpPr>
          <p:cNvPr id="33" name="Straight Arrow Connector 32">
            <a:extLst>
              <a:ext uri="{FF2B5EF4-FFF2-40B4-BE49-F238E27FC236}">
                <a16:creationId xmlns:a16="http://schemas.microsoft.com/office/drawing/2014/main" id="{1042E6FB-7029-4FD3-A570-03DD970389F6}"/>
              </a:ext>
            </a:extLst>
          </p:cNvPr>
          <p:cNvCxnSpPr>
            <a:cxnSpLocks/>
          </p:cNvCxnSpPr>
          <p:nvPr/>
        </p:nvCxnSpPr>
        <p:spPr>
          <a:xfrm flipH="1">
            <a:off x="9689165" y="4219815"/>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Checklist with solid fill">
            <a:extLst>
              <a:ext uri="{FF2B5EF4-FFF2-40B4-BE49-F238E27FC236}">
                <a16:creationId xmlns:a16="http://schemas.microsoft.com/office/drawing/2014/main" id="{7E3AF84A-3E34-988B-4106-197E3EF4EA5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054925" y="3791670"/>
            <a:ext cx="365760" cy="365760"/>
          </a:xfrm>
          <a:prstGeom prst="rect">
            <a:avLst/>
          </a:prstGeom>
        </p:spPr>
      </p:pic>
      <p:sp>
        <p:nvSpPr>
          <p:cNvPr id="36" name="TextBox 35">
            <a:extLst>
              <a:ext uri="{FF2B5EF4-FFF2-40B4-BE49-F238E27FC236}">
                <a16:creationId xmlns:a16="http://schemas.microsoft.com/office/drawing/2014/main" id="{707C50BA-F423-AD12-92C0-568EB9F01159}"/>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264163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D25-76A7-931C-9A03-6B7FD1E7D4B0}"/>
              </a:ext>
            </a:extLst>
          </p:cNvPr>
          <p:cNvSpPr>
            <a:spLocks noGrp="1"/>
          </p:cNvSpPr>
          <p:nvPr>
            <p:ph type="title"/>
          </p:nvPr>
        </p:nvSpPr>
        <p:spPr/>
        <p:txBody>
          <a:bodyPr/>
          <a:lstStyle/>
          <a:p>
            <a:r>
              <a:rPr lang="en-US" err="1"/>
              <a:t>RfP</a:t>
            </a:r>
            <a:r>
              <a:rPr lang="en-US"/>
              <a:t> example</a:t>
            </a:r>
          </a:p>
        </p:txBody>
      </p:sp>
      <p:sp>
        <p:nvSpPr>
          <p:cNvPr id="3" name="Content Placeholder 2">
            <a:extLst>
              <a:ext uri="{FF2B5EF4-FFF2-40B4-BE49-F238E27FC236}">
                <a16:creationId xmlns:a16="http://schemas.microsoft.com/office/drawing/2014/main" id="{DE0BB523-5E1A-21F7-0750-FF46B0413170}"/>
              </a:ext>
            </a:extLst>
          </p:cNvPr>
          <p:cNvSpPr txBox="1">
            <a:spLocks/>
          </p:cNvSpPr>
          <p:nvPr/>
        </p:nvSpPr>
        <p:spPr>
          <a:xfrm>
            <a:off x="518119" y="1995351"/>
            <a:ext cx="10992387" cy="3821847"/>
          </a:xfrm>
          <a:prstGeom prst="rect">
            <a:avLst/>
          </a:prstGeom>
        </p:spPr>
        <p:txBody>
          <a:bodyPr vert="horz" lIns="91440" tIns="45720" rIns="91440" bIns="45720" numCol="1" spcCol="457200" rtlCol="0" anchor="t">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ts val="0"/>
              </a:spcBef>
              <a:spcAft>
                <a:spcPct val="0"/>
              </a:spcAft>
              <a:buClrTx/>
              <a:buSzTx/>
              <a:buFont typeface="Arial" panose="020B0604020202020204" pitchFamily="34" charset="0"/>
              <a:buNone/>
              <a:tabLst/>
              <a:defRPr/>
            </a:pPr>
            <a:endParaRPr kumimoji="0" lang="en-US" sz="2400" b="1" i="1" u="none" strike="noStrike" kern="1200" cap="none" spc="0" normalizeH="0" baseline="0" noProof="0">
              <a:ln>
                <a:noFill/>
              </a:ln>
              <a:solidFill>
                <a:srgbClr val="1B1C18"/>
              </a:solidFill>
              <a:effectLst/>
              <a:highlight>
                <a:srgbClr val="FFFF00"/>
              </a:highlight>
              <a:uLnTx/>
              <a:uFillTx/>
              <a:latin typeface="Playfair Display" panose="00000500000000000000" pitchFamily="2" charset="0"/>
              <a:ea typeface="+mn-ea"/>
              <a:cs typeface="+mn-cs"/>
            </a:endParaRPr>
          </a:p>
        </p:txBody>
      </p:sp>
      <p:pic>
        <p:nvPicPr>
          <p:cNvPr id="4" name="Picture 3">
            <a:extLst>
              <a:ext uri="{FF2B5EF4-FFF2-40B4-BE49-F238E27FC236}">
                <a16:creationId xmlns:a16="http://schemas.microsoft.com/office/drawing/2014/main" id="{1DA44BFE-AD6D-AE3B-A119-01F3A1893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87" y="2005237"/>
            <a:ext cx="11630025" cy="4313265"/>
          </a:xfrm>
          <a:prstGeom prst="rect">
            <a:avLst/>
          </a:prstGeom>
        </p:spPr>
      </p:pic>
      <p:sp>
        <p:nvSpPr>
          <p:cNvPr id="5" name="TextBox 4">
            <a:extLst>
              <a:ext uri="{FF2B5EF4-FFF2-40B4-BE49-F238E27FC236}">
                <a16:creationId xmlns:a16="http://schemas.microsoft.com/office/drawing/2014/main" id="{9BEB0A29-07E8-6FD3-48B5-D28403241031}"/>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15610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E25F-E0FA-9B71-CACF-AFFA86D3C428}"/>
              </a:ext>
            </a:extLst>
          </p:cNvPr>
          <p:cNvSpPr>
            <a:spLocks noGrp="1"/>
          </p:cNvSpPr>
          <p:nvPr>
            <p:ph type="title"/>
          </p:nvPr>
        </p:nvSpPr>
        <p:spPr/>
        <p:txBody>
          <a:bodyPr/>
          <a:lstStyle/>
          <a:p>
            <a:r>
              <a:rPr lang="en-US" err="1"/>
              <a:t>RfP</a:t>
            </a:r>
            <a:r>
              <a:rPr lang="en-US"/>
              <a:t> benefits</a:t>
            </a:r>
          </a:p>
        </p:txBody>
      </p:sp>
      <p:sp>
        <p:nvSpPr>
          <p:cNvPr id="3" name="Content Placeholder 2">
            <a:extLst>
              <a:ext uri="{FF2B5EF4-FFF2-40B4-BE49-F238E27FC236}">
                <a16:creationId xmlns:a16="http://schemas.microsoft.com/office/drawing/2014/main" id="{87DD0466-1414-5E31-A194-0B7FB0A7259C}"/>
              </a:ext>
            </a:extLst>
          </p:cNvPr>
          <p:cNvSpPr>
            <a:spLocks noGrp="1"/>
          </p:cNvSpPr>
          <p:nvPr>
            <p:ph idx="1"/>
          </p:nvPr>
        </p:nvSpPr>
        <p:spPr>
          <a:xfrm>
            <a:off x="838200" y="1825625"/>
            <a:ext cx="10515600" cy="4885418"/>
          </a:xfrm>
        </p:spPr>
        <p:txBody>
          <a:bodyPr>
            <a:normAutofit/>
          </a:bodyPr>
          <a:lstStyle/>
          <a:p>
            <a:r>
              <a:rPr lang="en-US"/>
              <a:t>Immediate settlement</a:t>
            </a:r>
          </a:p>
          <a:p>
            <a:r>
              <a:rPr lang="en-US"/>
              <a:t>Data rich messaging</a:t>
            </a:r>
          </a:p>
          <a:p>
            <a:pPr lvl="1"/>
            <a:r>
              <a:rPr lang="en-US"/>
              <a:t>Payment confirmation</a:t>
            </a:r>
          </a:p>
          <a:p>
            <a:pPr lvl="1"/>
            <a:r>
              <a:rPr lang="en-US"/>
              <a:t>Payment and customer details in single conversation</a:t>
            </a:r>
          </a:p>
          <a:p>
            <a:r>
              <a:rPr lang="en-US"/>
              <a:t>More efficient processing as a result of immediacy and messaging details</a:t>
            </a:r>
          </a:p>
          <a:p>
            <a:r>
              <a:rPr lang="en-US"/>
              <a:t>Around-the-clock availability</a:t>
            </a:r>
          </a:p>
          <a:p>
            <a:r>
              <a:rPr lang="en-US"/>
              <a:t>Reduced fraud compared to item processing and other electronic payments</a:t>
            </a:r>
          </a:p>
          <a:p>
            <a:r>
              <a:rPr lang="en-US"/>
              <a:t>Lower costs</a:t>
            </a:r>
          </a:p>
          <a:p>
            <a:r>
              <a:rPr lang="en-US"/>
              <a:t>Versatile</a:t>
            </a:r>
          </a:p>
          <a:p>
            <a:r>
              <a:rPr lang="en-US"/>
              <a:t>Enhanced and improved experiences/doing business</a:t>
            </a:r>
          </a:p>
          <a:p>
            <a:endParaRPr lang="en-US"/>
          </a:p>
        </p:txBody>
      </p:sp>
      <p:sp>
        <p:nvSpPr>
          <p:cNvPr id="4" name="TextBox 3">
            <a:extLst>
              <a:ext uri="{FF2B5EF4-FFF2-40B4-BE49-F238E27FC236}">
                <a16:creationId xmlns:a16="http://schemas.microsoft.com/office/drawing/2014/main" id="{F029ED89-6F44-963C-33CB-E48DBA550274}"/>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165839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5CE1-55F2-1F40-DFE3-78FBD7B21F25}"/>
              </a:ext>
            </a:extLst>
          </p:cNvPr>
          <p:cNvSpPr>
            <a:spLocks noGrp="1"/>
          </p:cNvSpPr>
          <p:nvPr>
            <p:ph type="title"/>
          </p:nvPr>
        </p:nvSpPr>
        <p:spPr/>
        <p:txBody>
          <a:bodyPr/>
          <a:lstStyle/>
          <a:p>
            <a:r>
              <a:rPr lang="en-US" err="1"/>
              <a:t>RfP</a:t>
            </a:r>
            <a:r>
              <a:rPr lang="en-US"/>
              <a:t> use cases</a:t>
            </a:r>
          </a:p>
        </p:txBody>
      </p:sp>
      <p:sp>
        <p:nvSpPr>
          <p:cNvPr id="3" name="TextBox 2">
            <a:extLst>
              <a:ext uri="{FF2B5EF4-FFF2-40B4-BE49-F238E27FC236}">
                <a16:creationId xmlns:a16="http://schemas.microsoft.com/office/drawing/2014/main" id="{3FDE6D12-38DD-16D8-E143-EBBA1AC3D15E}"/>
              </a:ext>
            </a:extLst>
          </p:cNvPr>
          <p:cNvSpPr txBox="1"/>
          <p:nvPr/>
        </p:nvSpPr>
        <p:spPr>
          <a:xfrm>
            <a:off x="4886993" y="2010657"/>
            <a:ext cx="22648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Merchant payouts</a:t>
            </a:r>
          </a:p>
        </p:txBody>
      </p:sp>
      <p:grpSp>
        <p:nvGrpSpPr>
          <p:cNvPr id="4" name="Group 3">
            <a:extLst>
              <a:ext uri="{FF2B5EF4-FFF2-40B4-BE49-F238E27FC236}">
                <a16:creationId xmlns:a16="http://schemas.microsoft.com/office/drawing/2014/main" id="{68A61722-CB75-1280-F748-1EA6B410E01A}"/>
              </a:ext>
            </a:extLst>
          </p:cNvPr>
          <p:cNvGrpSpPr/>
          <p:nvPr/>
        </p:nvGrpSpPr>
        <p:grpSpPr>
          <a:xfrm>
            <a:off x="4484422" y="2763093"/>
            <a:ext cx="3070025" cy="1920996"/>
            <a:chOff x="4409639" y="3306928"/>
            <a:chExt cx="3070025" cy="1920996"/>
          </a:xfrm>
        </p:grpSpPr>
        <p:sp>
          <p:nvSpPr>
            <p:cNvPr id="5" name="Rectangle 4">
              <a:extLst>
                <a:ext uri="{FF2B5EF4-FFF2-40B4-BE49-F238E27FC236}">
                  <a16:creationId xmlns:a16="http://schemas.microsoft.com/office/drawing/2014/main" id="{8A1575D9-7151-EBC1-2285-027FC5DF864C}"/>
                </a:ext>
              </a:extLst>
            </p:cNvPr>
            <p:cNvSpPr/>
            <p:nvPr/>
          </p:nvSpPr>
          <p:spPr>
            <a:xfrm>
              <a:off x="4409639" y="3821978"/>
              <a:ext cx="3070025" cy="14059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F7B331-F8A5-4A26-4D1E-CFB293DA3F80}"/>
                </a:ext>
              </a:extLst>
            </p:cNvPr>
            <p:cNvSpPr txBox="1"/>
            <p:nvPr/>
          </p:nvSpPr>
          <p:spPr>
            <a:xfrm>
              <a:off x="4944690" y="4198167"/>
              <a:ext cx="19999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lang="en-US" sz="4000" b="1" i="1" u="none" strike="noStrike" kern="1200" cap="none" spc="0" normalizeH="0" baseline="0" noProof="0" err="1">
                  <a:ln>
                    <a:noFill/>
                  </a:ln>
                  <a:solidFill>
                    <a:srgbClr val="84B2C0"/>
                  </a:solidFill>
                  <a:effectLst/>
                  <a:uLnTx/>
                  <a:uFillTx/>
                  <a:latin typeface="Playfair Display" panose="00000500000000000000" pitchFamily="2" charset="0"/>
                  <a:ea typeface="Lato" panose="020F0502020204030203" pitchFamily="34" charset="0"/>
                  <a:cs typeface="Lato" panose="020F0502020204030203" pitchFamily="34" charset="0"/>
                </a:rPr>
                <a:t>RfP</a:t>
              </a:r>
              <a:endParaRPr kumimoji="0" lang="en-US" sz="4000" b="1" i="1" u="none" strike="noStrike" kern="1200" cap="none" spc="0" normalizeH="0" baseline="0" noProof="0">
                <a:ln>
                  <a:noFill/>
                </a:ln>
                <a:solidFill>
                  <a:srgbClr val="84B2C0"/>
                </a:solidFill>
                <a:effectLst/>
                <a:uLnTx/>
                <a:uFillTx/>
                <a:latin typeface="Playfair Display" panose="00000500000000000000" pitchFamily="2"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5DBB3A8A-1F65-CD7D-DA33-5242B91DA718}"/>
                </a:ext>
              </a:extLst>
            </p:cNvPr>
            <p:cNvSpPr txBox="1"/>
            <p:nvPr/>
          </p:nvSpPr>
          <p:spPr>
            <a:xfrm>
              <a:off x="5439713" y="3394711"/>
              <a:ext cx="1009877"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a:pPr>
              <a:endParaRPr kumimoji="0" lang="en-US" sz="3600" b="1" i="0" u="none" strike="noStrike" kern="1200" cap="none" spc="0" normalizeH="0" baseline="0" noProof="0">
                <a:ln>
                  <a:noFill/>
                </a:ln>
                <a:solidFill>
                  <a:srgbClr val="84B2C0"/>
                </a:solidFill>
                <a:effectLst/>
                <a:uLnTx/>
                <a:uFillTx/>
                <a:latin typeface="Playfair Display" panose="00000500000000000000" pitchFamily="2" charset="0"/>
                <a:ea typeface="Gibson" pitchFamily="50" charset="0"/>
                <a:cs typeface="Calibri"/>
              </a:endParaRPr>
            </a:p>
          </p:txBody>
        </p:sp>
        <p:pic>
          <p:nvPicPr>
            <p:cNvPr id="8" name="Graphic 7" descr="Open hand with solid fill">
              <a:extLst>
                <a:ext uri="{FF2B5EF4-FFF2-40B4-BE49-F238E27FC236}">
                  <a16:creationId xmlns:a16="http://schemas.microsoft.com/office/drawing/2014/main" id="{0F728A8A-1B7A-FE4A-734A-E90305D8F0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87451" y="3418553"/>
              <a:ext cx="914400" cy="914400"/>
            </a:xfrm>
            <a:prstGeom prst="rect">
              <a:avLst/>
            </a:prstGeom>
          </p:spPr>
        </p:pic>
        <p:sp>
          <p:nvSpPr>
            <p:cNvPr id="9" name="Oval 8">
              <a:extLst>
                <a:ext uri="{FF2B5EF4-FFF2-40B4-BE49-F238E27FC236}">
                  <a16:creationId xmlns:a16="http://schemas.microsoft.com/office/drawing/2014/main" id="{B81A3EC7-1E07-717A-5E9C-AC19F3F13B25}"/>
                </a:ext>
              </a:extLst>
            </p:cNvPr>
            <p:cNvSpPr/>
            <p:nvPr/>
          </p:nvSpPr>
          <p:spPr>
            <a:xfrm>
              <a:off x="5744481" y="3306928"/>
              <a:ext cx="400340" cy="400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Dollar with solid fill">
              <a:extLst>
                <a:ext uri="{FF2B5EF4-FFF2-40B4-BE49-F238E27FC236}">
                  <a16:creationId xmlns:a16="http://schemas.microsoft.com/office/drawing/2014/main" id="{E397A794-E6FC-8A03-8CFE-13E682CEE5C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7491" y="3369938"/>
              <a:ext cx="274320" cy="274320"/>
            </a:xfrm>
            <a:prstGeom prst="rect">
              <a:avLst/>
            </a:prstGeom>
          </p:spPr>
        </p:pic>
      </p:grpSp>
      <p:sp>
        <p:nvSpPr>
          <p:cNvPr id="11" name="TextBox 10">
            <a:extLst>
              <a:ext uri="{FF2B5EF4-FFF2-40B4-BE49-F238E27FC236}">
                <a16:creationId xmlns:a16="http://schemas.microsoft.com/office/drawing/2014/main" id="{19D11C5C-0F7D-EA28-45C5-B1A8B7ADD575}"/>
              </a:ext>
            </a:extLst>
          </p:cNvPr>
          <p:cNvSpPr txBox="1"/>
          <p:nvPr/>
        </p:nvSpPr>
        <p:spPr>
          <a:xfrm>
            <a:off x="7554447" y="2300920"/>
            <a:ext cx="33113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Merchant/POS/e-commerce</a:t>
            </a:r>
          </a:p>
        </p:txBody>
      </p:sp>
      <p:sp>
        <p:nvSpPr>
          <p:cNvPr id="12" name="TextBox 11">
            <a:extLst>
              <a:ext uri="{FF2B5EF4-FFF2-40B4-BE49-F238E27FC236}">
                <a16:creationId xmlns:a16="http://schemas.microsoft.com/office/drawing/2014/main" id="{0F1C543A-6F8A-FA44-6857-BEFC99BCE00D}"/>
              </a:ext>
            </a:extLst>
          </p:cNvPr>
          <p:cNvSpPr txBox="1"/>
          <p:nvPr/>
        </p:nvSpPr>
        <p:spPr>
          <a:xfrm>
            <a:off x="2257424" y="2300920"/>
            <a:ext cx="22648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Loan disbursements</a:t>
            </a:r>
          </a:p>
        </p:txBody>
      </p:sp>
      <p:sp>
        <p:nvSpPr>
          <p:cNvPr id="13" name="TextBox 12">
            <a:extLst>
              <a:ext uri="{FF2B5EF4-FFF2-40B4-BE49-F238E27FC236}">
                <a16:creationId xmlns:a16="http://schemas.microsoft.com/office/drawing/2014/main" id="{8E8AA38A-7CAF-E890-B710-7DA837545AEF}"/>
              </a:ext>
            </a:extLst>
          </p:cNvPr>
          <p:cNvSpPr txBox="1"/>
          <p:nvPr/>
        </p:nvSpPr>
        <p:spPr>
          <a:xfrm>
            <a:off x="339994" y="2841677"/>
            <a:ext cx="2644137"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Wallet funding/defunding</a:t>
            </a:r>
          </a:p>
        </p:txBody>
      </p:sp>
      <p:sp>
        <p:nvSpPr>
          <p:cNvPr id="14" name="TextBox 13">
            <a:extLst>
              <a:ext uri="{FF2B5EF4-FFF2-40B4-BE49-F238E27FC236}">
                <a16:creationId xmlns:a16="http://schemas.microsoft.com/office/drawing/2014/main" id="{917E7A45-018A-B262-1966-BF94113E6388}"/>
              </a:ext>
            </a:extLst>
          </p:cNvPr>
          <p:cNvSpPr txBox="1"/>
          <p:nvPr/>
        </p:nvSpPr>
        <p:spPr>
          <a:xfrm>
            <a:off x="9088919" y="4674107"/>
            <a:ext cx="22648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One-time bills</a:t>
            </a:r>
          </a:p>
        </p:txBody>
      </p:sp>
      <p:sp>
        <p:nvSpPr>
          <p:cNvPr id="15" name="TextBox 14">
            <a:extLst>
              <a:ext uri="{FF2B5EF4-FFF2-40B4-BE49-F238E27FC236}">
                <a16:creationId xmlns:a16="http://schemas.microsoft.com/office/drawing/2014/main" id="{DB717EF4-68B7-9A32-3684-3F1B93E2D9F0}"/>
              </a:ext>
            </a:extLst>
          </p:cNvPr>
          <p:cNvSpPr txBox="1"/>
          <p:nvPr/>
        </p:nvSpPr>
        <p:spPr>
          <a:xfrm>
            <a:off x="719249" y="4674107"/>
            <a:ext cx="22648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Business to business</a:t>
            </a:r>
          </a:p>
        </p:txBody>
      </p:sp>
      <p:sp>
        <p:nvSpPr>
          <p:cNvPr id="16" name="TextBox 15">
            <a:extLst>
              <a:ext uri="{FF2B5EF4-FFF2-40B4-BE49-F238E27FC236}">
                <a16:creationId xmlns:a16="http://schemas.microsoft.com/office/drawing/2014/main" id="{747C41CF-F27B-D2DF-58D9-F8379530294F}"/>
              </a:ext>
            </a:extLst>
          </p:cNvPr>
          <p:cNvSpPr txBox="1"/>
          <p:nvPr/>
        </p:nvSpPr>
        <p:spPr>
          <a:xfrm>
            <a:off x="7554446" y="5286478"/>
            <a:ext cx="25641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Person to person</a:t>
            </a:r>
          </a:p>
        </p:txBody>
      </p:sp>
      <p:sp>
        <p:nvSpPr>
          <p:cNvPr id="17" name="TextBox 16">
            <a:extLst>
              <a:ext uri="{FF2B5EF4-FFF2-40B4-BE49-F238E27FC236}">
                <a16:creationId xmlns:a16="http://schemas.microsoft.com/office/drawing/2014/main" id="{B777F84F-E395-C328-60D8-267E4C3657A8}"/>
              </a:ext>
            </a:extLst>
          </p:cNvPr>
          <p:cNvSpPr txBox="1"/>
          <p:nvPr/>
        </p:nvSpPr>
        <p:spPr>
          <a:xfrm>
            <a:off x="2256982" y="5286478"/>
            <a:ext cx="226488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Small business</a:t>
            </a:r>
          </a:p>
        </p:txBody>
      </p:sp>
      <p:grpSp>
        <p:nvGrpSpPr>
          <p:cNvPr id="18" name="Group 17">
            <a:extLst>
              <a:ext uri="{FF2B5EF4-FFF2-40B4-BE49-F238E27FC236}">
                <a16:creationId xmlns:a16="http://schemas.microsoft.com/office/drawing/2014/main" id="{A19F3C4A-A9F0-8F97-1354-922722833D48}"/>
              </a:ext>
            </a:extLst>
          </p:cNvPr>
          <p:cNvGrpSpPr/>
          <p:nvPr/>
        </p:nvGrpSpPr>
        <p:grpSpPr>
          <a:xfrm>
            <a:off x="8544040" y="4602063"/>
            <a:ext cx="495600" cy="495600"/>
            <a:chOff x="8572214" y="5062385"/>
            <a:chExt cx="559092" cy="559092"/>
          </a:xfrm>
        </p:grpSpPr>
        <p:sp>
          <p:nvSpPr>
            <p:cNvPr id="19" name="Oval 18">
              <a:extLst>
                <a:ext uri="{FF2B5EF4-FFF2-40B4-BE49-F238E27FC236}">
                  <a16:creationId xmlns:a16="http://schemas.microsoft.com/office/drawing/2014/main" id="{15D21750-A73E-1C4A-9A64-5B14079EBA25}"/>
                </a:ext>
              </a:extLst>
            </p:cNvPr>
            <p:cNvSpPr/>
            <p:nvPr/>
          </p:nvSpPr>
          <p:spPr>
            <a:xfrm>
              <a:off x="8572214" y="5062385"/>
              <a:ext cx="559092" cy="55909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Dollar with solid fill">
              <a:extLst>
                <a:ext uri="{FF2B5EF4-FFF2-40B4-BE49-F238E27FC236}">
                  <a16:creationId xmlns:a16="http://schemas.microsoft.com/office/drawing/2014/main" id="{1F5E7A26-F25C-3F27-84A7-947EA61238E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0210" y="5150381"/>
              <a:ext cx="383100" cy="383100"/>
            </a:xfrm>
            <a:prstGeom prst="rect">
              <a:avLst/>
            </a:prstGeom>
          </p:spPr>
        </p:pic>
      </p:grpSp>
      <p:grpSp>
        <p:nvGrpSpPr>
          <p:cNvPr id="21" name="Group 20">
            <a:extLst>
              <a:ext uri="{FF2B5EF4-FFF2-40B4-BE49-F238E27FC236}">
                <a16:creationId xmlns:a16="http://schemas.microsoft.com/office/drawing/2014/main" id="{65128615-B9E1-7983-53FA-E272160EBD65}"/>
              </a:ext>
            </a:extLst>
          </p:cNvPr>
          <p:cNvGrpSpPr/>
          <p:nvPr/>
        </p:nvGrpSpPr>
        <p:grpSpPr>
          <a:xfrm>
            <a:off x="9210100" y="3892797"/>
            <a:ext cx="737542" cy="737542"/>
            <a:chOff x="9131306" y="4333596"/>
            <a:chExt cx="914400" cy="914400"/>
          </a:xfrm>
        </p:grpSpPr>
        <p:pic>
          <p:nvPicPr>
            <p:cNvPr id="22" name="Graphic 21" descr="Dollar with solid fill">
              <a:extLst>
                <a:ext uri="{FF2B5EF4-FFF2-40B4-BE49-F238E27FC236}">
                  <a16:creationId xmlns:a16="http://schemas.microsoft.com/office/drawing/2014/main" id="{6ECD74A7-2A6D-4DD3-4FE5-18583E3EA1A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18728" y="4593803"/>
              <a:ext cx="383100" cy="383100"/>
            </a:xfrm>
            <a:prstGeom prst="rect">
              <a:avLst/>
            </a:prstGeom>
          </p:spPr>
        </p:pic>
        <p:pic>
          <p:nvPicPr>
            <p:cNvPr id="23" name="Graphic 22" descr="Arrow circle with solid fill">
              <a:extLst>
                <a:ext uri="{FF2B5EF4-FFF2-40B4-BE49-F238E27FC236}">
                  <a16:creationId xmlns:a16="http://schemas.microsoft.com/office/drawing/2014/main" id="{E158C67D-B2A4-F6AF-E6D7-ED788F8A83C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31306" y="4333596"/>
              <a:ext cx="914400" cy="914400"/>
            </a:xfrm>
            <a:prstGeom prst="rect">
              <a:avLst/>
            </a:prstGeom>
          </p:spPr>
        </p:pic>
      </p:grpSp>
      <p:grpSp>
        <p:nvGrpSpPr>
          <p:cNvPr id="24" name="Group 23">
            <a:extLst>
              <a:ext uri="{FF2B5EF4-FFF2-40B4-BE49-F238E27FC236}">
                <a16:creationId xmlns:a16="http://schemas.microsoft.com/office/drawing/2014/main" id="{5E559268-78FD-D7F4-980A-82ACB600D7C7}"/>
              </a:ext>
            </a:extLst>
          </p:cNvPr>
          <p:cNvGrpSpPr/>
          <p:nvPr/>
        </p:nvGrpSpPr>
        <p:grpSpPr>
          <a:xfrm>
            <a:off x="2137735" y="3299973"/>
            <a:ext cx="610804" cy="691758"/>
            <a:chOff x="2228905" y="3805022"/>
            <a:chExt cx="709394" cy="803415"/>
          </a:xfrm>
        </p:grpSpPr>
        <p:pic>
          <p:nvPicPr>
            <p:cNvPr id="25" name="Graphic 24" descr="Open hand with solid fill">
              <a:extLst>
                <a:ext uri="{FF2B5EF4-FFF2-40B4-BE49-F238E27FC236}">
                  <a16:creationId xmlns:a16="http://schemas.microsoft.com/office/drawing/2014/main" id="{029524AD-A572-103B-A349-37A6513119A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28905" y="3899043"/>
              <a:ext cx="709394" cy="709394"/>
            </a:xfrm>
            <a:prstGeom prst="rect">
              <a:avLst/>
            </a:prstGeom>
          </p:spPr>
        </p:pic>
        <p:pic>
          <p:nvPicPr>
            <p:cNvPr id="26" name="Graphic 25" descr="Badge Heart with solid fill">
              <a:extLst>
                <a:ext uri="{FF2B5EF4-FFF2-40B4-BE49-F238E27FC236}">
                  <a16:creationId xmlns:a16="http://schemas.microsoft.com/office/drawing/2014/main" id="{E4DF7120-1D19-3165-C1CD-ADAE2746C84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19655" y="3805022"/>
              <a:ext cx="365760" cy="365760"/>
            </a:xfrm>
            <a:prstGeom prst="rect">
              <a:avLst/>
            </a:prstGeom>
          </p:spPr>
        </p:pic>
      </p:grpSp>
      <p:pic>
        <p:nvPicPr>
          <p:cNvPr id="27" name="Graphic 26" descr="User with solid fill">
            <a:extLst>
              <a:ext uri="{FF2B5EF4-FFF2-40B4-BE49-F238E27FC236}">
                <a16:creationId xmlns:a16="http://schemas.microsoft.com/office/drawing/2014/main" id="{FA4E596D-086D-D250-0CEF-7E61DBF897D8}"/>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713807" y="5290050"/>
            <a:ext cx="611250" cy="611250"/>
          </a:xfrm>
          <a:prstGeom prst="rect">
            <a:avLst/>
          </a:prstGeom>
        </p:spPr>
      </p:pic>
      <p:pic>
        <p:nvPicPr>
          <p:cNvPr id="28" name="Graphic 27" descr="Line arrow: Rotate left with solid fill">
            <a:extLst>
              <a:ext uri="{FF2B5EF4-FFF2-40B4-BE49-F238E27FC236}">
                <a16:creationId xmlns:a16="http://schemas.microsoft.com/office/drawing/2014/main" id="{D9190329-5C81-DF62-7774-F3F8B1C64B04}"/>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2700000">
            <a:off x="6112356" y="5375245"/>
            <a:ext cx="365760" cy="365760"/>
          </a:xfrm>
          <a:prstGeom prst="rect">
            <a:avLst/>
          </a:prstGeom>
        </p:spPr>
      </p:pic>
      <p:grpSp>
        <p:nvGrpSpPr>
          <p:cNvPr id="29" name="Group 28">
            <a:extLst>
              <a:ext uri="{FF2B5EF4-FFF2-40B4-BE49-F238E27FC236}">
                <a16:creationId xmlns:a16="http://schemas.microsoft.com/office/drawing/2014/main" id="{64360048-2E48-F6A3-ADBD-E274ED16E09B}"/>
              </a:ext>
            </a:extLst>
          </p:cNvPr>
          <p:cNvGrpSpPr/>
          <p:nvPr/>
        </p:nvGrpSpPr>
        <p:grpSpPr>
          <a:xfrm>
            <a:off x="6786828" y="4996136"/>
            <a:ext cx="842993" cy="598119"/>
            <a:chOff x="6863394" y="5519949"/>
            <a:chExt cx="842993" cy="598119"/>
          </a:xfrm>
        </p:grpSpPr>
        <p:grpSp>
          <p:nvGrpSpPr>
            <p:cNvPr id="30" name="Group 29">
              <a:extLst>
                <a:ext uri="{FF2B5EF4-FFF2-40B4-BE49-F238E27FC236}">
                  <a16:creationId xmlns:a16="http://schemas.microsoft.com/office/drawing/2014/main" id="{EE31E1FE-E074-C25F-C3E7-65706A726455}"/>
                </a:ext>
              </a:extLst>
            </p:cNvPr>
            <p:cNvGrpSpPr/>
            <p:nvPr/>
          </p:nvGrpSpPr>
          <p:grpSpPr>
            <a:xfrm>
              <a:off x="6863394" y="5519949"/>
              <a:ext cx="842993" cy="598119"/>
              <a:chOff x="6863394" y="5519949"/>
              <a:chExt cx="842993" cy="598119"/>
            </a:xfrm>
          </p:grpSpPr>
          <p:pic>
            <p:nvPicPr>
              <p:cNvPr id="32" name="Graphic 31" descr="User with solid fill">
                <a:extLst>
                  <a:ext uri="{FF2B5EF4-FFF2-40B4-BE49-F238E27FC236}">
                    <a16:creationId xmlns:a16="http://schemas.microsoft.com/office/drawing/2014/main" id="{7EFE8A98-79BB-A590-318F-029C67AE9B72}"/>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63394" y="5519949"/>
                <a:ext cx="457200" cy="457200"/>
              </a:xfrm>
              <a:prstGeom prst="rect">
                <a:avLst/>
              </a:prstGeom>
            </p:spPr>
          </p:pic>
          <p:pic>
            <p:nvPicPr>
              <p:cNvPr id="33" name="Graphic 32" descr="User with solid fill">
                <a:extLst>
                  <a:ext uri="{FF2B5EF4-FFF2-40B4-BE49-F238E27FC236}">
                    <a16:creationId xmlns:a16="http://schemas.microsoft.com/office/drawing/2014/main" id="{17FF1A5C-C81D-13C7-804A-BCFC0F642A17}"/>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49187" y="5660868"/>
                <a:ext cx="457200" cy="457200"/>
              </a:xfrm>
              <a:prstGeom prst="rect">
                <a:avLst/>
              </a:prstGeom>
            </p:spPr>
          </p:pic>
        </p:grpSp>
        <p:pic>
          <p:nvPicPr>
            <p:cNvPr id="31" name="Graphic 30" descr="Transfer with solid fill">
              <a:extLst>
                <a:ext uri="{FF2B5EF4-FFF2-40B4-BE49-F238E27FC236}">
                  <a16:creationId xmlns:a16="http://schemas.microsoft.com/office/drawing/2014/main" id="{4DDEF66D-DC8C-3DC8-3DAE-DD19E2FB6C6E}"/>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rot="1800000">
              <a:off x="7197949" y="5635607"/>
              <a:ext cx="182880" cy="182880"/>
            </a:xfrm>
            <a:prstGeom prst="rect">
              <a:avLst/>
            </a:prstGeom>
          </p:spPr>
        </p:pic>
      </p:grpSp>
      <p:pic>
        <p:nvPicPr>
          <p:cNvPr id="34" name="Graphic 33" descr="Bank with solid fill">
            <a:extLst>
              <a:ext uri="{FF2B5EF4-FFF2-40B4-BE49-F238E27FC236}">
                <a16:creationId xmlns:a16="http://schemas.microsoft.com/office/drawing/2014/main" id="{158074DD-82C6-0096-69BB-5A034BBC97C9}"/>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161308" y="3905163"/>
            <a:ext cx="563657" cy="563657"/>
          </a:xfrm>
          <a:prstGeom prst="rect">
            <a:avLst/>
          </a:prstGeom>
        </p:spPr>
      </p:pic>
      <p:pic>
        <p:nvPicPr>
          <p:cNvPr id="35" name="Graphic 34" descr="City with solid fill">
            <a:extLst>
              <a:ext uri="{FF2B5EF4-FFF2-40B4-BE49-F238E27FC236}">
                <a16:creationId xmlns:a16="http://schemas.microsoft.com/office/drawing/2014/main" id="{7A324723-6508-7FD5-FDE4-A1449B2C1F36}"/>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959222" y="4428615"/>
            <a:ext cx="709971" cy="709971"/>
          </a:xfrm>
          <a:prstGeom prst="rect">
            <a:avLst/>
          </a:prstGeom>
        </p:spPr>
      </p:pic>
      <p:pic>
        <p:nvPicPr>
          <p:cNvPr id="36" name="Graphic 35" descr="Store with solid fill">
            <a:extLst>
              <a:ext uri="{FF2B5EF4-FFF2-40B4-BE49-F238E27FC236}">
                <a16:creationId xmlns:a16="http://schemas.microsoft.com/office/drawing/2014/main" id="{BEF8FDEB-18CA-79F7-4BF1-217524F429AC}"/>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463081" y="5097664"/>
            <a:ext cx="617277" cy="617277"/>
          </a:xfrm>
          <a:prstGeom prst="rect">
            <a:avLst/>
          </a:prstGeom>
        </p:spPr>
      </p:pic>
      <p:pic>
        <p:nvPicPr>
          <p:cNvPr id="37" name="Graphic 36" descr="Wallet with solid fill">
            <a:extLst>
              <a:ext uri="{FF2B5EF4-FFF2-40B4-BE49-F238E27FC236}">
                <a16:creationId xmlns:a16="http://schemas.microsoft.com/office/drawing/2014/main" id="{F851E32D-B9A7-7260-65F4-5ED4146B1657}"/>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987147" y="2696469"/>
            <a:ext cx="603504" cy="603504"/>
          </a:xfrm>
          <a:prstGeom prst="rect">
            <a:avLst/>
          </a:prstGeom>
        </p:spPr>
      </p:pic>
      <p:pic>
        <p:nvPicPr>
          <p:cNvPr id="38" name="Graphic 37" descr="For Sale with solid fill">
            <a:extLst>
              <a:ext uri="{FF2B5EF4-FFF2-40B4-BE49-F238E27FC236}">
                <a16:creationId xmlns:a16="http://schemas.microsoft.com/office/drawing/2014/main" id="{4B596C7A-B7E2-B588-7ACA-1D8FCD9E1BDF}"/>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8448217" y="2659893"/>
            <a:ext cx="640080" cy="640080"/>
          </a:xfrm>
          <a:prstGeom prst="rect">
            <a:avLst/>
          </a:prstGeom>
        </p:spPr>
      </p:pic>
      <p:pic>
        <p:nvPicPr>
          <p:cNvPr id="39" name="Graphic 38" descr="Shopping cart with solid fill">
            <a:extLst>
              <a:ext uri="{FF2B5EF4-FFF2-40B4-BE49-F238E27FC236}">
                <a16:creationId xmlns:a16="http://schemas.microsoft.com/office/drawing/2014/main" id="{450AB1C8-C07A-289C-3047-267BDF6539CD}"/>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967542" y="2188717"/>
            <a:ext cx="590007" cy="590007"/>
          </a:xfrm>
          <a:prstGeom prst="rect">
            <a:avLst/>
          </a:prstGeom>
        </p:spPr>
      </p:pic>
      <p:pic>
        <p:nvPicPr>
          <p:cNvPr id="40" name="Graphic 39" descr="Cursor with solid fill">
            <a:extLst>
              <a:ext uri="{FF2B5EF4-FFF2-40B4-BE49-F238E27FC236}">
                <a16:creationId xmlns:a16="http://schemas.microsoft.com/office/drawing/2014/main" id="{C766550F-1D8D-FF6F-524A-C0E1777ACA00}"/>
              </a:ext>
            </a:extLst>
          </p:cNvPr>
          <p:cNvPicPr>
            <a:picLocks noChangeAspect="1"/>
          </p:cNvPicPr>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201855" y="2387097"/>
            <a:ext cx="518067" cy="518067"/>
          </a:xfrm>
          <a:prstGeom prst="rect">
            <a:avLst/>
          </a:prstGeom>
        </p:spPr>
      </p:pic>
      <p:pic>
        <p:nvPicPr>
          <p:cNvPr id="41" name="Graphic 40" descr="Loan with solid fill">
            <a:extLst>
              <a:ext uri="{FF2B5EF4-FFF2-40B4-BE49-F238E27FC236}">
                <a16:creationId xmlns:a16="http://schemas.microsoft.com/office/drawing/2014/main" id="{03947542-A52C-AF31-D7B3-832CD8C4709A}"/>
              </a:ext>
            </a:extLst>
          </p:cNvPr>
          <p:cNvPicPr>
            <a:picLocks noChangeAspect="1"/>
          </p:cNvPicPr>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459240" y="2153451"/>
            <a:ext cx="594360" cy="594360"/>
          </a:xfrm>
          <a:prstGeom prst="rect">
            <a:avLst/>
          </a:prstGeom>
        </p:spPr>
      </p:pic>
      <p:pic>
        <p:nvPicPr>
          <p:cNvPr id="42" name="Graphic 41" descr="Money with solid fill">
            <a:extLst>
              <a:ext uri="{FF2B5EF4-FFF2-40B4-BE49-F238E27FC236}">
                <a16:creationId xmlns:a16="http://schemas.microsoft.com/office/drawing/2014/main" id="{9AEF5832-1D64-123A-0C7A-49BC06902857}"/>
              </a:ext>
            </a:extLst>
          </p:cNvPr>
          <p:cNvPicPr>
            <a:picLocks noChangeAspect="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9249826" y="3269783"/>
            <a:ext cx="640080" cy="640080"/>
          </a:xfrm>
          <a:prstGeom prst="rect">
            <a:avLst/>
          </a:prstGeom>
        </p:spPr>
      </p:pic>
      <p:sp>
        <p:nvSpPr>
          <p:cNvPr id="43" name="TextBox 42">
            <a:extLst>
              <a:ext uri="{FF2B5EF4-FFF2-40B4-BE49-F238E27FC236}">
                <a16:creationId xmlns:a16="http://schemas.microsoft.com/office/drawing/2014/main" id="{93D8179C-33D3-62C4-0962-3A86CB9B96B1}"/>
              </a:ext>
            </a:extLst>
          </p:cNvPr>
          <p:cNvSpPr txBox="1"/>
          <p:nvPr/>
        </p:nvSpPr>
        <p:spPr>
          <a:xfrm>
            <a:off x="4866397" y="5830898"/>
            <a:ext cx="22648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b="1"/>
            </a:pPr>
            <a:r>
              <a:rPr kumimoji="0" lang="en-US" sz="1600" b="1" i="0" u="none" strike="noStrike" kern="1200" cap="none" spc="0" normalizeH="0" baseline="0" noProof="0">
                <a:ln>
                  <a:noFill/>
                </a:ln>
                <a:solidFill>
                  <a:srgbClr val="EAEAEA">
                    <a:lumMod val="50000"/>
                  </a:srgbClr>
                </a:solidFill>
                <a:effectLst/>
                <a:uLnTx/>
                <a:uFillTx/>
                <a:latin typeface="Lato" panose="020F0502020204030203" pitchFamily="34" charset="0"/>
                <a:ea typeface="Lato" panose="020F0502020204030203" pitchFamily="34" charset="0"/>
                <a:cs typeface="Lato" panose="020F0502020204030203" pitchFamily="34" charset="0"/>
              </a:rPr>
              <a:t>Me to me</a:t>
            </a:r>
          </a:p>
        </p:txBody>
      </p:sp>
      <p:pic>
        <p:nvPicPr>
          <p:cNvPr id="44" name="Graphic 43" descr="Flying Money with solid fill">
            <a:extLst>
              <a:ext uri="{FF2B5EF4-FFF2-40B4-BE49-F238E27FC236}">
                <a16:creationId xmlns:a16="http://schemas.microsoft.com/office/drawing/2014/main" id="{827D4C58-42F0-15F4-3C3F-F292688560E3}"/>
              </a:ext>
            </a:extLst>
          </p:cNvPr>
          <p:cNvPicPr>
            <a:picLocks noChangeAspect="1"/>
          </p:cNvPicPr>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5744627" y="1416297"/>
            <a:ext cx="594360" cy="594360"/>
          </a:xfrm>
          <a:prstGeom prst="rect">
            <a:avLst/>
          </a:prstGeom>
        </p:spPr>
      </p:pic>
      <p:sp>
        <p:nvSpPr>
          <p:cNvPr id="45" name="TextBox 44">
            <a:extLst>
              <a:ext uri="{FF2B5EF4-FFF2-40B4-BE49-F238E27FC236}">
                <a16:creationId xmlns:a16="http://schemas.microsoft.com/office/drawing/2014/main" id="{840D17AD-F2CD-7BA0-A397-0461883383B1}"/>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1704407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D9B8-DE63-7D0E-E648-38174F2C82CB}"/>
              </a:ext>
            </a:extLst>
          </p:cNvPr>
          <p:cNvSpPr>
            <a:spLocks noGrp="1"/>
          </p:cNvSpPr>
          <p:nvPr>
            <p:ph type="title"/>
          </p:nvPr>
        </p:nvSpPr>
        <p:spPr/>
        <p:txBody>
          <a:bodyPr/>
          <a:lstStyle/>
          <a:p>
            <a:r>
              <a:rPr lang="en-US"/>
              <a:t>How </a:t>
            </a:r>
            <a:r>
              <a:rPr lang="en-US" err="1"/>
              <a:t>RfP</a:t>
            </a:r>
            <a:r>
              <a:rPr lang="en-US"/>
              <a:t> is being used today on RTP</a:t>
            </a:r>
          </a:p>
        </p:txBody>
      </p:sp>
      <p:sp>
        <p:nvSpPr>
          <p:cNvPr id="3" name="Text Placeholder 2">
            <a:extLst>
              <a:ext uri="{FF2B5EF4-FFF2-40B4-BE49-F238E27FC236}">
                <a16:creationId xmlns:a16="http://schemas.microsoft.com/office/drawing/2014/main" id="{6E316733-2410-D7DC-2831-009DCD70D5F7}"/>
              </a:ext>
            </a:extLst>
          </p:cNvPr>
          <p:cNvSpPr>
            <a:spLocks noGrp="1"/>
          </p:cNvSpPr>
          <p:nvPr>
            <p:ph type="body" idx="1"/>
          </p:nvPr>
        </p:nvSpPr>
        <p:spPr/>
        <p:txBody>
          <a:bodyPr/>
          <a:lstStyle/>
          <a:p>
            <a:r>
              <a:rPr lang="en-US"/>
              <a:t>By the Numbers</a:t>
            </a:r>
          </a:p>
        </p:txBody>
      </p:sp>
      <p:sp>
        <p:nvSpPr>
          <p:cNvPr id="4" name="Content Placeholder 3">
            <a:extLst>
              <a:ext uri="{FF2B5EF4-FFF2-40B4-BE49-F238E27FC236}">
                <a16:creationId xmlns:a16="http://schemas.microsoft.com/office/drawing/2014/main" id="{67C88041-3751-4120-F289-62AACE8EA331}"/>
              </a:ext>
            </a:extLst>
          </p:cNvPr>
          <p:cNvSpPr>
            <a:spLocks noGrp="1"/>
          </p:cNvSpPr>
          <p:nvPr>
            <p:ph sz="half" idx="2"/>
          </p:nvPr>
        </p:nvSpPr>
        <p:spPr/>
        <p:txBody>
          <a:bodyPr/>
          <a:lstStyle/>
          <a:p>
            <a:r>
              <a:rPr lang="en-US"/>
              <a:t>70K </a:t>
            </a:r>
            <a:r>
              <a:rPr lang="en-US" err="1"/>
              <a:t>RfPs</a:t>
            </a:r>
            <a:r>
              <a:rPr lang="en-US"/>
              <a:t> sent since July 2023</a:t>
            </a:r>
          </a:p>
          <a:p>
            <a:pPr marL="0" indent="0">
              <a:buNone/>
            </a:pPr>
            <a:endParaRPr lang="en-US"/>
          </a:p>
          <a:p>
            <a:r>
              <a:rPr lang="en-US"/>
              <a:t>12 FIs registered 71 </a:t>
            </a:r>
            <a:r>
              <a:rPr lang="en-US" err="1"/>
              <a:t>RfP</a:t>
            </a:r>
            <a:r>
              <a:rPr lang="en-US"/>
              <a:t> senders (experiences)</a:t>
            </a:r>
          </a:p>
          <a:p>
            <a:pPr marL="0" indent="0">
              <a:buNone/>
            </a:pPr>
            <a:endParaRPr lang="en-US"/>
          </a:p>
          <a:p>
            <a:r>
              <a:rPr lang="en-US"/>
              <a:t>Established warranty framework (for FIs certifying businesses to send </a:t>
            </a:r>
            <a:r>
              <a:rPr lang="en-US" err="1"/>
              <a:t>RfPs</a:t>
            </a:r>
            <a:r>
              <a:rPr lang="en-US"/>
              <a:t>)</a:t>
            </a:r>
          </a:p>
        </p:txBody>
      </p:sp>
      <p:sp>
        <p:nvSpPr>
          <p:cNvPr id="5" name="Text Placeholder 4">
            <a:extLst>
              <a:ext uri="{FF2B5EF4-FFF2-40B4-BE49-F238E27FC236}">
                <a16:creationId xmlns:a16="http://schemas.microsoft.com/office/drawing/2014/main" id="{7EFC001B-B9A0-6162-2621-3EA9692670FF}"/>
              </a:ext>
            </a:extLst>
          </p:cNvPr>
          <p:cNvSpPr>
            <a:spLocks noGrp="1"/>
          </p:cNvSpPr>
          <p:nvPr>
            <p:ph type="body" sz="quarter" idx="3"/>
          </p:nvPr>
        </p:nvSpPr>
        <p:spPr/>
        <p:txBody>
          <a:bodyPr/>
          <a:lstStyle/>
          <a:p>
            <a:r>
              <a:rPr lang="en-US"/>
              <a:t>Permissible Use Cases</a:t>
            </a:r>
          </a:p>
        </p:txBody>
      </p:sp>
      <p:sp>
        <p:nvSpPr>
          <p:cNvPr id="6" name="Content Placeholder 5">
            <a:extLst>
              <a:ext uri="{FF2B5EF4-FFF2-40B4-BE49-F238E27FC236}">
                <a16:creationId xmlns:a16="http://schemas.microsoft.com/office/drawing/2014/main" id="{6872C06F-9B06-704C-731D-C2BDD644A394}"/>
              </a:ext>
            </a:extLst>
          </p:cNvPr>
          <p:cNvSpPr>
            <a:spLocks noGrp="1"/>
          </p:cNvSpPr>
          <p:nvPr>
            <p:ph sz="quarter" idx="4"/>
          </p:nvPr>
        </p:nvSpPr>
        <p:spPr/>
        <p:txBody>
          <a:bodyPr/>
          <a:lstStyle/>
          <a:p>
            <a:r>
              <a:rPr lang="en-US"/>
              <a:t>B2B</a:t>
            </a:r>
          </a:p>
          <a:p>
            <a:r>
              <a:rPr lang="en-US"/>
              <a:t>A2A (Me2Me Bank &amp; Broker)</a:t>
            </a:r>
          </a:p>
          <a:p>
            <a:r>
              <a:rPr lang="en-US"/>
              <a:t>Bill pay</a:t>
            </a:r>
          </a:p>
          <a:p>
            <a:r>
              <a:rPr lang="en-US"/>
              <a:t>Consumer down payment, security deposit, final payment</a:t>
            </a:r>
          </a:p>
          <a:p>
            <a:r>
              <a:rPr lang="en-US"/>
              <a:t>Brokerage A2A leading use case, bill pay is second</a:t>
            </a:r>
          </a:p>
        </p:txBody>
      </p:sp>
      <p:sp>
        <p:nvSpPr>
          <p:cNvPr id="7" name="TextBox 6">
            <a:extLst>
              <a:ext uri="{FF2B5EF4-FFF2-40B4-BE49-F238E27FC236}">
                <a16:creationId xmlns:a16="http://schemas.microsoft.com/office/drawing/2014/main" id="{236CFBE1-AB69-AE10-49D0-F3D07478C24C}"/>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88900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59AA-A789-FBB8-A773-F059285D2B42}"/>
              </a:ext>
            </a:extLst>
          </p:cNvPr>
          <p:cNvSpPr>
            <a:spLocks noGrp="1"/>
          </p:cNvSpPr>
          <p:nvPr>
            <p:ph type="title"/>
          </p:nvPr>
        </p:nvSpPr>
        <p:spPr/>
        <p:txBody>
          <a:bodyPr/>
          <a:lstStyle/>
          <a:p>
            <a:r>
              <a:rPr lang="en-US"/>
              <a:t>How </a:t>
            </a:r>
            <a:r>
              <a:rPr lang="en-US" err="1"/>
              <a:t>RfP</a:t>
            </a:r>
            <a:r>
              <a:rPr lang="en-US"/>
              <a:t> is being used today on </a:t>
            </a:r>
            <a:r>
              <a:rPr lang="en-US" err="1"/>
              <a:t>FedNow</a:t>
            </a:r>
            <a:endParaRPr lang="en-US"/>
          </a:p>
        </p:txBody>
      </p:sp>
      <p:sp>
        <p:nvSpPr>
          <p:cNvPr id="3" name="Text Placeholder 2">
            <a:extLst>
              <a:ext uri="{FF2B5EF4-FFF2-40B4-BE49-F238E27FC236}">
                <a16:creationId xmlns:a16="http://schemas.microsoft.com/office/drawing/2014/main" id="{F9549B77-D179-1C0D-BC53-F724E6891D05}"/>
              </a:ext>
            </a:extLst>
          </p:cNvPr>
          <p:cNvSpPr>
            <a:spLocks noGrp="1"/>
          </p:cNvSpPr>
          <p:nvPr>
            <p:ph type="body" idx="1"/>
          </p:nvPr>
        </p:nvSpPr>
        <p:spPr/>
        <p:txBody>
          <a:bodyPr/>
          <a:lstStyle/>
          <a:p>
            <a:r>
              <a:rPr lang="en-US"/>
              <a:t>By the Numbers</a:t>
            </a:r>
          </a:p>
        </p:txBody>
      </p:sp>
      <p:sp>
        <p:nvSpPr>
          <p:cNvPr id="4" name="Content Placeholder 3">
            <a:extLst>
              <a:ext uri="{FF2B5EF4-FFF2-40B4-BE49-F238E27FC236}">
                <a16:creationId xmlns:a16="http://schemas.microsoft.com/office/drawing/2014/main" id="{75654A00-5407-6D66-3D97-49E367566C88}"/>
              </a:ext>
            </a:extLst>
          </p:cNvPr>
          <p:cNvSpPr>
            <a:spLocks noGrp="1"/>
          </p:cNvSpPr>
          <p:nvPr>
            <p:ph sz="half" idx="2"/>
          </p:nvPr>
        </p:nvSpPr>
        <p:spPr/>
        <p:txBody>
          <a:bodyPr/>
          <a:lstStyle/>
          <a:p>
            <a:r>
              <a:rPr lang="en-US"/>
              <a:t>240 FIs certified for </a:t>
            </a:r>
            <a:r>
              <a:rPr lang="en-US" err="1"/>
              <a:t>RfP</a:t>
            </a:r>
            <a:endParaRPr lang="en-US"/>
          </a:p>
          <a:p>
            <a:r>
              <a:rPr lang="en-US"/>
              <a:t>No more than six currently as senders on the service are still low/growing</a:t>
            </a:r>
          </a:p>
          <a:p>
            <a:pPr lvl="1"/>
            <a:r>
              <a:rPr lang="en-US"/>
              <a:t>Only closed-network functionality permitted (where both parties have full </a:t>
            </a:r>
            <a:r>
              <a:rPr lang="en-US" err="1"/>
              <a:t>RfP</a:t>
            </a:r>
            <a:r>
              <a:rPr lang="en-US"/>
              <a:t> send messages/receive messages and then send back payment)</a:t>
            </a:r>
          </a:p>
        </p:txBody>
      </p:sp>
      <p:sp>
        <p:nvSpPr>
          <p:cNvPr id="5" name="Text Placeholder 4">
            <a:extLst>
              <a:ext uri="{FF2B5EF4-FFF2-40B4-BE49-F238E27FC236}">
                <a16:creationId xmlns:a16="http://schemas.microsoft.com/office/drawing/2014/main" id="{38B7B972-5270-3BFC-407E-24444F4F9779}"/>
              </a:ext>
            </a:extLst>
          </p:cNvPr>
          <p:cNvSpPr>
            <a:spLocks noGrp="1"/>
          </p:cNvSpPr>
          <p:nvPr>
            <p:ph type="body" sz="quarter" idx="3"/>
          </p:nvPr>
        </p:nvSpPr>
        <p:spPr/>
        <p:txBody>
          <a:bodyPr/>
          <a:lstStyle/>
          <a:p>
            <a:r>
              <a:rPr lang="en-US"/>
              <a:t>Use Cases</a:t>
            </a:r>
          </a:p>
        </p:txBody>
      </p:sp>
      <p:sp>
        <p:nvSpPr>
          <p:cNvPr id="6" name="Content Placeholder 5">
            <a:extLst>
              <a:ext uri="{FF2B5EF4-FFF2-40B4-BE49-F238E27FC236}">
                <a16:creationId xmlns:a16="http://schemas.microsoft.com/office/drawing/2014/main" id="{1144B1D7-59B3-7E5E-8742-12E55FD01438}"/>
              </a:ext>
            </a:extLst>
          </p:cNvPr>
          <p:cNvSpPr>
            <a:spLocks noGrp="1"/>
          </p:cNvSpPr>
          <p:nvPr>
            <p:ph sz="quarter" idx="4"/>
          </p:nvPr>
        </p:nvSpPr>
        <p:spPr/>
        <p:txBody>
          <a:bodyPr/>
          <a:lstStyle/>
          <a:p>
            <a:r>
              <a:rPr lang="en-US"/>
              <a:t>Leading use cases relate to loan funding (via closed networks) for:</a:t>
            </a:r>
          </a:p>
          <a:p>
            <a:pPr lvl="1"/>
            <a:r>
              <a:rPr lang="en-US"/>
              <a:t>Regional FIs and auto dealers and mortgage companies</a:t>
            </a:r>
          </a:p>
        </p:txBody>
      </p:sp>
      <p:sp>
        <p:nvSpPr>
          <p:cNvPr id="7" name="TextBox 6">
            <a:extLst>
              <a:ext uri="{FF2B5EF4-FFF2-40B4-BE49-F238E27FC236}">
                <a16:creationId xmlns:a16="http://schemas.microsoft.com/office/drawing/2014/main" id="{DA25747D-EC5B-B4D0-CECB-DC9083E517AA}"/>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4266310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658F-63D5-93F0-9458-90BF4FA78314}"/>
              </a:ext>
            </a:extLst>
          </p:cNvPr>
          <p:cNvSpPr>
            <a:spLocks noGrp="1"/>
          </p:cNvSpPr>
          <p:nvPr>
            <p:ph type="title"/>
          </p:nvPr>
        </p:nvSpPr>
        <p:spPr/>
        <p:txBody>
          <a:bodyPr/>
          <a:lstStyle/>
          <a:p>
            <a:r>
              <a:rPr lang="en-US" err="1"/>
              <a:t>RfP</a:t>
            </a:r>
            <a:r>
              <a:rPr lang="en-US"/>
              <a:t> looking ahead</a:t>
            </a:r>
          </a:p>
        </p:txBody>
      </p:sp>
      <p:sp>
        <p:nvSpPr>
          <p:cNvPr id="3" name="Content Placeholder 2">
            <a:extLst>
              <a:ext uri="{FF2B5EF4-FFF2-40B4-BE49-F238E27FC236}">
                <a16:creationId xmlns:a16="http://schemas.microsoft.com/office/drawing/2014/main" id="{7B73BE56-952F-5EC1-B132-DA8404BEE63D}"/>
              </a:ext>
            </a:extLst>
          </p:cNvPr>
          <p:cNvSpPr>
            <a:spLocks noGrp="1"/>
          </p:cNvSpPr>
          <p:nvPr>
            <p:ph idx="1"/>
          </p:nvPr>
        </p:nvSpPr>
        <p:spPr>
          <a:xfrm>
            <a:off x="838200" y="1825625"/>
            <a:ext cx="10515600" cy="4836432"/>
          </a:xfrm>
        </p:spPr>
        <p:txBody>
          <a:bodyPr>
            <a:normAutofit/>
          </a:bodyPr>
          <a:lstStyle/>
          <a:p>
            <a:r>
              <a:rPr lang="en-US"/>
              <a:t>A Key priority for TCH with defined roadmap</a:t>
            </a:r>
          </a:p>
          <a:p>
            <a:pPr lvl="1"/>
            <a:r>
              <a:rPr lang="en-US"/>
              <a:t>Risk-based approach to market adoption</a:t>
            </a:r>
          </a:p>
          <a:p>
            <a:pPr lvl="2"/>
            <a:r>
              <a:rPr lang="en-US"/>
              <a:t>Goal to support consumer </a:t>
            </a:r>
            <a:r>
              <a:rPr lang="en-US" err="1"/>
              <a:t>RfP</a:t>
            </a:r>
            <a:r>
              <a:rPr lang="en-US"/>
              <a:t> receive/responding send by end of 2025</a:t>
            </a:r>
          </a:p>
          <a:p>
            <a:r>
              <a:rPr lang="en-US"/>
              <a:t>The Fed</a:t>
            </a:r>
          </a:p>
          <a:p>
            <a:pPr lvl="1"/>
            <a:r>
              <a:rPr lang="en-US"/>
              <a:t>Focus is on growing senders on the service that will in turn support those certified for </a:t>
            </a:r>
            <a:r>
              <a:rPr lang="en-US" err="1"/>
              <a:t>RfP</a:t>
            </a:r>
            <a:r>
              <a:rPr lang="en-US"/>
              <a:t> to be fully functional</a:t>
            </a:r>
          </a:p>
          <a:p>
            <a:r>
              <a:rPr lang="en-US"/>
              <a:t>Corporate One</a:t>
            </a:r>
          </a:p>
          <a:p>
            <a:pPr lvl="1"/>
            <a:r>
              <a:rPr lang="en-US"/>
              <a:t>Focus on learning and developing capabilities</a:t>
            </a:r>
          </a:p>
          <a:p>
            <a:pPr lvl="1"/>
            <a:r>
              <a:rPr lang="en-US"/>
              <a:t>Enable all CUs to receive </a:t>
            </a:r>
            <a:r>
              <a:rPr lang="en-US" err="1"/>
              <a:t>RfP</a:t>
            </a:r>
            <a:r>
              <a:rPr lang="en-US"/>
              <a:t> and then respond with a payment</a:t>
            </a:r>
          </a:p>
          <a:p>
            <a:pPr lvl="1"/>
            <a:r>
              <a:rPr lang="en-US"/>
              <a:t>Offer CUs capability to send </a:t>
            </a:r>
            <a:r>
              <a:rPr lang="en-US" err="1"/>
              <a:t>RfPs</a:t>
            </a:r>
            <a:r>
              <a:rPr lang="en-US"/>
              <a:t> to request and then receive payments</a:t>
            </a:r>
          </a:p>
          <a:p>
            <a:pPr lvl="1"/>
            <a:r>
              <a:rPr lang="en-US"/>
              <a:t>Stay on cutting-edge to support CUs that want to be early adopters and provide thought leadership</a:t>
            </a:r>
          </a:p>
        </p:txBody>
      </p:sp>
      <p:sp>
        <p:nvSpPr>
          <p:cNvPr id="4" name="TextBox 3">
            <a:extLst>
              <a:ext uri="{FF2B5EF4-FFF2-40B4-BE49-F238E27FC236}">
                <a16:creationId xmlns:a16="http://schemas.microsoft.com/office/drawing/2014/main" id="{124821A8-3202-5D26-541E-CB0ECC5AB1B8}"/>
              </a:ext>
            </a:extLst>
          </p:cNvPr>
          <p:cNvSpPr txBox="1"/>
          <p:nvPr/>
        </p:nvSpPr>
        <p:spPr>
          <a:xfrm>
            <a:off x="0" y="6601455"/>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410512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8A2F-C038-E5DC-2760-4360B1AE6764}"/>
              </a:ext>
            </a:extLst>
          </p:cNvPr>
          <p:cNvSpPr>
            <a:spLocks noGrp="1"/>
          </p:cNvSpPr>
          <p:nvPr>
            <p:ph type="title"/>
          </p:nvPr>
        </p:nvSpPr>
        <p:spPr/>
        <p:txBody>
          <a:bodyPr/>
          <a:lstStyle/>
          <a:p>
            <a:r>
              <a:rPr lang="en-US"/>
              <a:t>Use case: Receiving and responding to </a:t>
            </a:r>
            <a:r>
              <a:rPr lang="en-US" err="1"/>
              <a:t>RfPs</a:t>
            </a:r>
            <a:endParaRPr lang="en-US"/>
          </a:p>
        </p:txBody>
      </p:sp>
      <p:pic>
        <p:nvPicPr>
          <p:cNvPr id="3" name="Picture 2" descr="Netflix Font is → Bebas Neue">
            <a:extLst>
              <a:ext uri="{FF2B5EF4-FFF2-40B4-BE49-F238E27FC236}">
                <a16:creationId xmlns:a16="http://schemas.microsoft.com/office/drawing/2014/main" id="{1516F301-96D2-3D71-C6C0-A3082DDB58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918" y="3055428"/>
            <a:ext cx="731520" cy="411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Single Corner Rounded 3">
            <a:extLst>
              <a:ext uri="{FF2B5EF4-FFF2-40B4-BE49-F238E27FC236}">
                <a16:creationId xmlns:a16="http://schemas.microsoft.com/office/drawing/2014/main" id="{58990408-42F8-CA6A-9A8A-4DF8F482D40F}"/>
              </a:ext>
            </a:extLst>
          </p:cNvPr>
          <p:cNvSpPr/>
          <p:nvPr/>
        </p:nvSpPr>
        <p:spPr>
          <a:xfrm>
            <a:off x="3310093" y="2420059"/>
            <a:ext cx="5607592" cy="3627902"/>
          </a:xfrm>
          <a:prstGeom prst="round1Rect">
            <a:avLst/>
          </a:prstGeom>
          <a:noFill/>
          <a:ln w="317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7F2E94F-BA0F-BE8E-2E65-040250FEE486}"/>
              </a:ext>
            </a:extLst>
          </p:cNvPr>
          <p:cNvSpPr/>
          <p:nvPr/>
        </p:nvSpPr>
        <p:spPr>
          <a:xfrm>
            <a:off x="2786371" y="3196214"/>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6EB5A2B-ECD7-D506-B2E6-BC3812C078ED}"/>
              </a:ext>
            </a:extLst>
          </p:cNvPr>
          <p:cNvSpPr/>
          <p:nvPr/>
        </p:nvSpPr>
        <p:spPr>
          <a:xfrm>
            <a:off x="8397501" y="3196213"/>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7">
            <a:extLst>
              <a:ext uri="{FF2B5EF4-FFF2-40B4-BE49-F238E27FC236}">
                <a16:creationId xmlns:a16="http://schemas.microsoft.com/office/drawing/2014/main" id="{073A76AB-EE71-8419-138E-3B515AAAA9B8}"/>
              </a:ext>
            </a:extLst>
          </p:cNvPr>
          <p:cNvSpPr txBox="1">
            <a:spLocks/>
          </p:cNvSpPr>
          <p:nvPr/>
        </p:nvSpPr>
        <p:spPr>
          <a:xfrm>
            <a:off x="10925037" y="4482150"/>
            <a:ext cx="884270" cy="738664"/>
          </a:xfrm>
          <a:prstGeom prst="rect">
            <a:avLst/>
          </a:prstGeom>
        </p:spPr>
        <p:txBody>
          <a:bodyPr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Your 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a:t>
            </a:r>
          </a:p>
        </p:txBody>
      </p:sp>
      <p:sp>
        <p:nvSpPr>
          <p:cNvPr id="8" name="Text Placeholder 7">
            <a:extLst>
              <a:ext uri="{FF2B5EF4-FFF2-40B4-BE49-F238E27FC236}">
                <a16:creationId xmlns:a16="http://schemas.microsoft.com/office/drawing/2014/main" id="{6D765063-9757-18E4-0509-EC41DBCB49E3}"/>
              </a:ext>
            </a:extLst>
          </p:cNvPr>
          <p:cNvSpPr txBox="1">
            <a:spLocks/>
          </p:cNvSpPr>
          <p:nvPr/>
        </p:nvSpPr>
        <p:spPr>
          <a:xfrm>
            <a:off x="433085" y="4482150"/>
            <a:ext cx="935883" cy="49244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Netflix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a:t>
            </a:r>
          </a:p>
        </p:txBody>
      </p:sp>
      <p:sp>
        <p:nvSpPr>
          <p:cNvPr id="9" name="Text Placeholder 7">
            <a:extLst>
              <a:ext uri="{FF2B5EF4-FFF2-40B4-BE49-F238E27FC236}">
                <a16:creationId xmlns:a16="http://schemas.microsoft.com/office/drawing/2014/main" id="{C70E50D9-002D-6025-8F4C-D037AB3AF1A8}"/>
              </a:ext>
            </a:extLst>
          </p:cNvPr>
          <p:cNvSpPr txBox="1">
            <a:spLocks/>
          </p:cNvSpPr>
          <p:nvPr/>
        </p:nvSpPr>
        <p:spPr>
          <a:xfrm>
            <a:off x="8180831" y="4482150"/>
            <a:ext cx="1508760" cy="73866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Your Credit Union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 Agent)</a:t>
            </a:r>
          </a:p>
        </p:txBody>
      </p:sp>
      <p:sp>
        <p:nvSpPr>
          <p:cNvPr id="10" name="Text Placeholder 7">
            <a:extLst>
              <a:ext uri="{FF2B5EF4-FFF2-40B4-BE49-F238E27FC236}">
                <a16:creationId xmlns:a16="http://schemas.microsoft.com/office/drawing/2014/main" id="{AC86F591-7011-89C2-6090-77643B913DC3}"/>
              </a:ext>
            </a:extLst>
          </p:cNvPr>
          <p:cNvSpPr txBox="1">
            <a:spLocks/>
          </p:cNvSpPr>
          <p:nvPr/>
        </p:nvSpPr>
        <p:spPr>
          <a:xfrm>
            <a:off x="2585292" y="4482150"/>
            <a:ext cx="1506857" cy="984885"/>
          </a:xfrm>
          <a:prstGeom prst="rect">
            <a:avLst/>
          </a:prstGeom>
          <a:noFill/>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Netflix’s</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Institution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 Agent)</a:t>
            </a:r>
          </a:p>
        </p:txBody>
      </p:sp>
      <p:pic>
        <p:nvPicPr>
          <p:cNvPr id="11" name="Picture 10">
            <a:extLst>
              <a:ext uri="{FF2B5EF4-FFF2-40B4-BE49-F238E27FC236}">
                <a16:creationId xmlns:a16="http://schemas.microsoft.com/office/drawing/2014/main" id="{995C2539-AD38-4B1F-5D42-C5213396C79C}"/>
              </a:ext>
            </a:extLst>
          </p:cNvPr>
          <p:cNvPicPr>
            <a:picLocks noChangeAspect="1"/>
          </p:cNvPicPr>
          <p:nvPr/>
        </p:nvPicPr>
        <p:blipFill rotWithShape="1">
          <a:blip r:embed="rId4" cstate="email">
            <a:duotone>
              <a:prstClr val="black"/>
              <a:schemeClr val="accent2">
                <a:tint val="45000"/>
                <a:satMod val="400000"/>
              </a:schemeClr>
            </a:duotone>
            <a:extLst>
              <a:ext uri="{28A0092B-C50C-407E-A947-70E740481C1C}">
                <a14:useLocalDpi xmlns:a14="http://schemas.microsoft.com/office/drawing/2010/main"/>
              </a:ext>
            </a:extLst>
          </a:blip>
          <a:srcRect l="54651" t="21297" r="37215" b="61641"/>
          <a:stretch/>
        </p:blipFill>
        <p:spPr>
          <a:xfrm>
            <a:off x="324907" y="3261168"/>
            <a:ext cx="1154333" cy="1167620"/>
          </a:xfrm>
          <a:prstGeom prst="rect">
            <a:avLst/>
          </a:prstGeom>
        </p:spPr>
      </p:pic>
      <p:pic>
        <p:nvPicPr>
          <p:cNvPr id="12" name="Picture 11">
            <a:extLst>
              <a:ext uri="{FF2B5EF4-FFF2-40B4-BE49-F238E27FC236}">
                <a16:creationId xmlns:a16="http://schemas.microsoft.com/office/drawing/2014/main" id="{A0DC01D2-FEC2-2390-9C42-764E829F46A2}"/>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418345" y="3376202"/>
            <a:ext cx="1035770" cy="937551"/>
          </a:xfrm>
          <a:prstGeom prst="rect">
            <a:avLst/>
          </a:prstGeom>
        </p:spPr>
      </p:pic>
      <p:pic>
        <p:nvPicPr>
          <p:cNvPr id="13" name="Picture 12">
            <a:extLst>
              <a:ext uri="{FF2B5EF4-FFF2-40B4-BE49-F238E27FC236}">
                <a16:creationId xmlns:a16="http://schemas.microsoft.com/office/drawing/2014/main" id="{C5428D82-37F9-07EF-45F5-9AA8C4627B98}"/>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807214" y="3376202"/>
            <a:ext cx="1035770" cy="937551"/>
          </a:xfrm>
          <a:prstGeom prst="rect">
            <a:avLst/>
          </a:prstGeom>
        </p:spPr>
      </p:pic>
      <p:cxnSp>
        <p:nvCxnSpPr>
          <p:cNvPr id="14" name="Straight Arrow Connector 13">
            <a:extLst>
              <a:ext uri="{FF2B5EF4-FFF2-40B4-BE49-F238E27FC236}">
                <a16:creationId xmlns:a16="http://schemas.microsoft.com/office/drawing/2014/main" id="{4D91E666-DB90-4E4B-CE41-39A275849FD5}"/>
              </a:ext>
            </a:extLst>
          </p:cNvPr>
          <p:cNvCxnSpPr>
            <a:cxnSpLocks/>
          </p:cNvCxnSpPr>
          <p:nvPr/>
        </p:nvCxnSpPr>
        <p:spPr>
          <a:xfrm>
            <a:off x="1503272"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ectangle: Single Corner Rounded 14">
            <a:extLst>
              <a:ext uri="{FF2B5EF4-FFF2-40B4-BE49-F238E27FC236}">
                <a16:creationId xmlns:a16="http://schemas.microsoft.com/office/drawing/2014/main" id="{F2946D20-707B-FE6A-52E2-C250A731B8E2}"/>
              </a:ext>
            </a:extLst>
          </p:cNvPr>
          <p:cNvSpPr/>
          <p:nvPr/>
        </p:nvSpPr>
        <p:spPr>
          <a:xfrm>
            <a:off x="5360666" y="3279513"/>
            <a:ext cx="1506857" cy="1506857"/>
          </a:xfrm>
          <a:prstGeom prst="round1Rect">
            <a:avLst/>
          </a:prstGeom>
          <a:solidFill>
            <a:schemeClr val="accent2">
              <a:lumMod val="40000"/>
              <a:lumOff val="6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err="1">
                <a:ln>
                  <a:noFill/>
                </a:ln>
                <a:solidFill>
                  <a:srgbClr val="84B2C0">
                    <a:lumMod val="50000"/>
                  </a:srgbClr>
                </a:solidFill>
                <a:effectLst/>
                <a:uLnTx/>
                <a:uFillTx/>
                <a:latin typeface="Playfair Display" panose="00000500000000000000" pitchFamily="2" charset="0"/>
                <a:ea typeface="+mn-ea"/>
                <a:cs typeface="+mn-cs"/>
              </a:rPr>
              <a:t>FedNow</a:t>
            </a: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and RTP</a:t>
            </a:r>
          </a:p>
        </p:txBody>
      </p:sp>
      <p:pic>
        <p:nvPicPr>
          <p:cNvPr id="16" name="Graphic 15" descr="User with solid fill">
            <a:extLst>
              <a:ext uri="{FF2B5EF4-FFF2-40B4-BE49-F238E27FC236}">
                <a16:creationId xmlns:a16="http://schemas.microsoft.com/office/drawing/2014/main" id="{7941ED29-26DF-7EDC-5ECB-7DE57FC3C59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25037" y="3487470"/>
            <a:ext cx="942056" cy="942056"/>
          </a:xfrm>
          <a:prstGeom prst="rect">
            <a:avLst/>
          </a:prstGeom>
        </p:spPr>
      </p:pic>
      <p:pic>
        <p:nvPicPr>
          <p:cNvPr id="17" name="Graphic 16" descr="User outline">
            <a:extLst>
              <a:ext uri="{FF2B5EF4-FFF2-40B4-BE49-F238E27FC236}">
                <a16:creationId xmlns:a16="http://schemas.microsoft.com/office/drawing/2014/main" id="{7680DFDD-FA31-ABDC-7390-AD038B83E75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58928" y="3424576"/>
            <a:ext cx="991638" cy="991638"/>
          </a:xfrm>
          <a:prstGeom prst="rect">
            <a:avLst/>
          </a:prstGeom>
        </p:spPr>
      </p:pic>
      <p:pic>
        <p:nvPicPr>
          <p:cNvPr id="18" name="Graphic 17" descr="List with solid fill">
            <a:extLst>
              <a:ext uri="{FF2B5EF4-FFF2-40B4-BE49-F238E27FC236}">
                <a16:creationId xmlns:a16="http://schemas.microsoft.com/office/drawing/2014/main" id="{BD046418-EF66-A678-3962-44C6EC56568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869032" y="3281286"/>
            <a:ext cx="365760" cy="365760"/>
          </a:xfrm>
          <a:prstGeom prst="rect">
            <a:avLst/>
          </a:prstGeom>
        </p:spPr>
      </p:pic>
      <p:pic>
        <p:nvPicPr>
          <p:cNvPr id="19" name="Graphic 18" descr="Dollar with solid fill">
            <a:extLst>
              <a:ext uri="{FF2B5EF4-FFF2-40B4-BE49-F238E27FC236}">
                <a16:creationId xmlns:a16="http://schemas.microsoft.com/office/drawing/2014/main" id="{83CB8171-E667-C3E0-A98C-1F2B6E2332A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71350" y="4792104"/>
            <a:ext cx="365760" cy="365760"/>
          </a:xfrm>
          <a:prstGeom prst="rect">
            <a:avLst/>
          </a:prstGeom>
        </p:spPr>
      </p:pic>
      <p:cxnSp>
        <p:nvCxnSpPr>
          <p:cNvPr id="20" name="Straight Arrow Connector 19">
            <a:extLst>
              <a:ext uri="{FF2B5EF4-FFF2-40B4-BE49-F238E27FC236}">
                <a16:creationId xmlns:a16="http://schemas.microsoft.com/office/drawing/2014/main" id="{A857345A-C8CF-2151-4C84-26CB5741F65C}"/>
              </a:ext>
            </a:extLst>
          </p:cNvPr>
          <p:cNvCxnSpPr>
            <a:cxnSpLocks/>
          </p:cNvCxnSpPr>
          <p:nvPr/>
        </p:nvCxnSpPr>
        <p:spPr>
          <a:xfrm flipH="1">
            <a:off x="1503272"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E35409C3-D753-38A1-63DC-537898D9F614}"/>
              </a:ext>
            </a:extLst>
          </p:cNvPr>
          <p:cNvSpPr/>
          <p:nvPr/>
        </p:nvSpPr>
        <p:spPr>
          <a:xfrm rot="8100000">
            <a:off x="6926043"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2" name="Graphic 21" descr="Dollar with solid fill">
            <a:extLst>
              <a:ext uri="{FF2B5EF4-FFF2-40B4-BE49-F238E27FC236}">
                <a16:creationId xmlns:a16="http://schemas.microsoft.com/office/drawing/2014/main" id="{AB442D58-1EDB-1D54-D937-492915D4B1B3}"/>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12148" y="4792104"/>
            <a:ext cx="365760" cy="365760"/>
          </a:xfrm>
          <a:prstGeom prst="rect">
            <a:avLst/>
          </a:prstGeom>
        </p:spPr>
      </p:pic>
      <p:sp>
        <p:nvSpPr>
          <p:cNvPr id="23" name="Arc 22">
            <a:extLst>
              <a:ext uri="{FF2B5EF4-FFF2-40B4-BE49-F238E27FC236}">
                <a16:creationId xmlns:a16="http://schemas.microsoft.com/office/drawing/2014/main" id="{EA627ABE-9F63-A3F5-B5A9-68203C05DF9C}"/>
              </a:ext>
            </a:extLst>
          </p:cNvPr>
          <p:cNvSpPr/>
          <p:nvPr/>
        </p:nvSpPr>
        <p:spPr>
          <a:xfrm rot="8100000">
            <a:off x="3866841"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4" name="Graphic 23" descr="Checklist with solid fill">
            <a:extLst>
              <a:ext uri="{FF2B5EF4-FFF2-40B4-BE49-F238E27FC236}">
                <a16:creationId xmlns:a16="http://schemas.microsoft.com/office/drawing/2014/main" id="{454015DE-DFEA-5E65-884D-4CA302FC899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869032" y="3795216"/>
            <a:ext cx="365760" cy="365760"/>
          </a:xfrm>
          <a:prstGeom prst="rect">
            <a:avLst/>
          </a:prstGeom>
        </p:spPr>
      </p:pic>
      <p:cxnSp>
        <p:nvCxnSpPr>
          <p:cNvPr id="25" name="Straight Arrow Connector 24">
            <a:extLst>
              <a:ext uri="{FF2B5EF4-FFF2-40B4-BE49-F238E27FC236}">
                <a16:creationId xmlns:a16="http://schemas.microsoft.com/office/drawing/2014/main" id="{B2F5A36A-B861-9FDF-E99F-9DAB4169CA39}"/>
              </a:ext>
            </a:extLst>
          </p:cNvPr>
          <p:cNvCxnSpPr>
            <a:cxnSpLocks/>
          </p:cNvCxnSpPr>
          <p:nvPr/>
        </p:nvCxnSpPr>
        <p:spPr>
          <a:xfrm>
            <a:off x="4046388"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List with solid fill">
            <a:extLst>
              <a:ext uri="{FF2B5EF4-FFF2-40B4-BE49-F238E27FC236}">
                <a16:creationId xmlns:a16="http://schemas.microsoft.com/office/drawing/2014/main" id="{E4A90811-C646-D0DB-FDB5-DBB3381943D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12148" y="3281286"/>
            <a:ext cx="365760" cy="365760"/>
          </a:xfrm>
          <a:prstGeom prst="rect">
            <a:avLst/>
          </a:prstGeom>
        </p:spPr>
      </p:pic>
      <p:cxnSp>
        <p:nvCxnSpPr>
          <p:cNvPr id="27" name="Straight Arrow Connector 26">
            <a:extLst>
              <a:ext uri="{FF2B5EF4-FFF2-40B4-BE49-F238E27FC236}">
                <a16:creationId xmlns:a16="http://schemas.microsoft.com/office/drawing/2014/main" id="{865C327A-387D-7F2E-269D-922C03D98575}"/>
              </a:ext>
            </a:extLst>
          </p:cNvPr>
          <p:cNvCxnSpPr>
            <a:cxnSpLocks/>
          </p:cNvCxnSpPr>
          <p:nvPr/>
        </p:nvCxnSpPr>
        <p:spPr>
          <a:xfrm flipH="1">
            <a:off x="4046388"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Checklist with solid fill">
            <a:extLst>
              <a:ext uri="{FF2B5EF4-FFF2-40B4-BE49-F238E27FC236}">
                <a16:creationId xmlns:a16="http://schemas.microsoft.com/office/drawing/2014/main" id="{F89B060F-EF8F-FBBA-5949-0AA4DD750DFF}"/>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12148" y="3795216"/>
            <a:ext cx="365760" cy="365760"/>
          </a:xfrm>
          <a:prstGeom prst="rect">
            <a:avLst/>
          </a:prstGeom>
        </p:spPr>
      </p:pic>
      <p:cxnSp>
        <p:nvCxnSpPr>
          <p:cNvPr id="29" name="Straight Arrow Connector 28">
            <a:extLst>
              <a:ext uri="{FF2B5EF4-FFF2-40B4-BE49-F238E27FC236}">
                <a16:creationId xmlns:a16="http://schemas.microsoft.com/office/drawing/2014/main" id="{F3958F43-0227-352B-D6F5-71CF25502D85}"/>
              </a:ext>
            </a:extLst>
          </p:cNvPr>
          <p:cNvCxnSpPr>
            <a:cxnSpLocks/>
          </p:cNvCxnSpPr>
          <p:nvPr/>
        </p:nvCxnSpPr>
        <p:spPr>
          <a:xfrm>
            <a:off x="7105590"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List with solid fill">
            <a:extLst>
              <a:ext uri="{FF2B5EF4-FFF2-40B4-BE49-F238E27FC236}">
                <a16:creationId xmlns:a16="http://schemas.microsoft.com/office/drawing/2014/main" id="{B1BB9324-2A81-88B2-654A-21DFFFA7088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71350" y="3281286"/>
            <a:ext cx="365760" cy="365760"/>
          </a:xfrm>
          <a:prstGeom prst="rect">
            <a:avLst/>
          </a:prstGeom>
        </p:spPr>
      </p:pic>
      <p:cxnSp>
        <p:nvCxnSpPr>
          <p:cNvPr id="31" name="Straight Arrow Connector 30">
            <a:extLst>
              <a:ext uri="{FF2B5EF4-FFF2-40B4-BE49-F238E27FC236}">
                <a16:creationId xmlns:a16="http://schemas.microsoft.com/office/drawing/2014/main" id="{42D33533-C7EB-1B26-26F7-515B01655ECA}"/>
              </a:ext>
            </a:extLst>
          </p:cNvPr>
          <p:cNvCxnSpPr>
            <a:cxnSpLocks/>
          </p:cNvCxnSpPr>
          <p:nvPr/>
        </p:nvCxnSpPr>
        <p:spPr>
          <a:xfrm flipH="1">
            <a:off x="7105590"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Checklist with solid fill">
            <a:extLst>
              <a:ext uri="{FF2B5EF4-FFF2-40B4-BE49-F238E27FC236}">
                <a16:creationId xmlns:a16="http://schemas.microsoft.com/office/drawing/2014/main" id="{E8FBDF65-5BE2-3D93-A756-5C4EB4B6DFA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71350" y="3795216"/>
            <a:ext cx="365760" cy="365760"/>
          </a:xfrm>
          <a:prstGeom prst="rect">
            <a:avLst/>
          </a:prstGeom>
        </p:spPr>
      </p:pic>
      <p:cxnSp>
        <p:nvCxnSpPr>
          <p:cNvPr id="33" name="Straight Arrow Connector 32">
            <a:extLst>
              <a:ext uri="{FF2B5EF4-FFF2-40B4-BE49-F238E27FC236}">
                <a16:creationId xmlns:a16="http://schemas.microsoft.com/office/drawing/2014/main" id="{5D66C4F9-70B6-B87E-C8FD-D8FA8DEE40CB}"/>
              </a:ext>
            </a:extLst>
          </p:cNvPr>
          <p:cNvCxnSpPr>
            <a:cxnSpLocks/>
          </p:cNvCxnSpPr>
          <p:nvPr/>
        </p:nvCxnSpPr>
        <p:spPr>
          <a:xfrm>
            <a:off x="9689165" y="3709722"/>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List with solid fill">
            <a:extLst>
              <a:ext uri="{FF2B5EF4-FFF2-40B4-BE49-F238E27FC236}">
                <a16:creationId xmlns:a16="http://schemas.microsoft.com/office/drawing/2014/main" id="{4D891A0A-881E-2C85-6828-725E78188C8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54925" y="3277740"/>
            <a:ext cx="365760" cy="365760"/>
          </a:xfrm>
          <a:prstGeom prst="rect">
            <a:avLst/>
          </a:prstGeom>
        </p:spPr>
      </p:pic>
      <p:cxnSp>
        <p:nvCxnSpPr>
          <p:cNvPr id="35" name="Straight Arrow Connector 34">
            <a:extLst>
              <a:ext uri="{FF2B5EF4-FFF2-40B4-BE49-F238E27FC236}">
                <a16:creationId xmlns:a16="http://schemas.microsoft.com/office/drawing/2014/main" id="{1F307847-F342-048D-3E4C-BB335C975089}"/>
              </a:ext>
            </a:extLst>
          </p:cNvPr>
          <p:cNvCxnSpPr>
            <a:cxnSpLocks/>
          </p:cNvCxnSpPr>
          <p:nvPr/>
        </p:nvCxnSpPr>
        <p:spPr>
          <a:xfrm flipH="1">
            <a:off x="9689165" y="4219815"/>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Checklist with solid fill">
            <a:extLst>
              <a:ext uri="{FF2B5EF4-FFF2-40B4-BE49-F238E27FC236}">
                <a16:creationId xmlns:a16="http://schemas.microsoft.com/office/drawing/2014/main" id="{2C832133-A4B9-9B77-A951-CFD52B55A84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054925" y="3791670"/>
            <a:ext cx="365760" cy="365760"/>
          </a:xfrm>
          <a:prstGeom prst="rect">
            <a:avLst/>
          </a:prstGeom>
        </p:spPr>
      </p:pic>
      <p:sp>
        <p:nvSpPr>
          <p:cNvPr id="37" name="TextBox 36">
            <a:extLst>
              <a:ext uri="{FF2B5EF4-FFF2-40B4-BE49-F238E27FC236}">
                <a16:creationId xmlns:a16="http://schemas.microsoft.com/office/drawing/2014/main" id="{0BA5D8A0-37F3-43BF-6C71-A2F15CEC5EAA}"/>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264796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99DD-77BC-5E0D-36EA-247038C6C4C7}"/>
              </a:ext>
            </a:extLst>
          </p:cNvPr>
          <p:cNvSpPr>
            <a:spLocks noGrp="1"/>
          </p:cNvSpPr>
          <p:nvPr>
            <p:ph type="title"/>
          </p:nvPr>
        </p:nvSpPr>
        <p:spPr/>
        <p:txBody>
          <a:bodyPr/>
          <a:lstStyle/>
          <a:p>
            <a:r>
              <a:rPr lang="en-US"/>
              <a:t>Use case: Sending </a:t>
            </a:r>
            <a:r>
              <a:rPr lang="en-US" err="1"/>
              <a:t>RfPs</a:t>
            </a:r>
            <a:r>
              <a:rPr lang="en-US"/>
              <a:t> for loan payments</a:t>
            </a:r>
          </a:p>
        </p:txBody>
      </p:sp>
      <p:sp>
        <p:nvSpPr>
          <p:cNvPr id="3" name="Rectangle: Single Corner Rounded 2">
            <a:extLst>
              <a:ext uri="{FF2B5EF4-FFF2-40B4-BE49-F238E27FC236}">
                <a16:creationId xmlns:a16="http://schemas.microsoft.com/office/drawing/2014/main" id="{EFF594A3-24C7-5948-F350-ADEA4DC0FDE4}"/>
              </a:ext>
            </a:extLst>
          </p:cNvPr>
          <p:cNvSpPr/>
          <p:nvPr/>
        </p:nvSpPr>
        <p:spPr>
          <a:xfrm>
            <a:off x="3310093" y="2420059"/>
            <a:ext cx="5607592" cy="3627902"/>
          </a:xfrm>
          <a:prstGeom prst="round1Rect">
            <a:avLst/>
          </a:prstGeom>
          <a:noFill/>
          <a:ln w="317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45ABB9B-DFD8-92E1-E0AA-13BDC8477D3A}"/>
              </a:ext>
            </a:extLst>
          </p:cNvPr>
          <p:cNvSpPr/>
          <p:nvPr/>
        </p:nvSpPr>
        <p:spPr>
          <a:xfrm>
            <a:off x="2786371" y="3011560"/>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272AE01-43F3-AB2D-019D-F0C78CC77B51}"/>
              </a:ext>
            </a:extLst>
          </p:cNvPr>
          <p:cNvSpPr/>
          <p:nvPr/>
        </p:nvSpPr>
        <p:spPr>
          <a:xfrm>
            <a:off x="8397501" y="3011560"/>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7">
            <a:extLst>
              <a:ext uri="{FF2B5EF4-FFF2-40B4-BE49-F238E27FC236}">
                <a16:creationId xmlns:a16="http://schemas.microsoft.com/office/drawing/2014/main" id="{43EE86FA-D5A6-6995-86EB-EC2C2F5D5BCC}"/>
              </a:ext>
            </a:extLst>
          </p:cNvPr>
          <p:cNvSpPr txBox="1">
            <a:spLocks/>
          </p:cNvSpPr>
          <p:nvPr/>
        </p:nvSpPr>
        <p:spPr>
          <a:xfrm>
            <a:off x="10925037" y="4482150"/>
            <a:ext cx="884270" cy="492443"/>
          </a:xfrm>
          <a:prstGeom prst="rect">
            <a:avLst/>
          </a:prstGeom>
        </p:spPr>
        <p:txBody>
          <a:bodyPr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Borrower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a:t>
            </a:r>
          </a:p>
        </p:txBody>
      </p:sp>
      <p:sp>
        <p:nvSpPr>
          <p:cNvPr id="7" name="Text Placeholder 7">
            <a:extLst>
              <a:ext uri="{FF2B5EF4-FFF2-40B4-BE49-F238E27FC236}">
                <a16:creationId xmlns:a16="http://schemas.microsoft.com/office/drawing/2014/main" id="{D6955889-0601-A494-96C9-E8BDC9547C3B}"/>
              </a:ext>
            </a:extLst>
          </p:cNvPr>
          <p:cNvSpPr txBox="1">
            <a:spLocks/>
          </p:cNvSpPr>
          <p:nvPr/>
        </p:nvSpPr>
        <p:spPr>
          <a:xfrm>
            <a:off x="433085" y="4482150"/>
            <a:ext cx="935883" cy="984885"/>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Your Credit Union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a:t>
            </a:r>
          </a:p>
        </p:txBody>
      </p:sp>
      <p:sp>
        <p:nvSpPr>
          <p:cNvPr id="8" name="Text Placeholder 7">
            <a:extLst>
              <a:ext uri="{FF2B5EF4-FFF2-40B4-BE49-F238E27FC236}">
                <a16:creationId xmlns:a16="http://schemas.microsoft.com/office/drawing/2014/main" id="{AC5C6F19-EAB4-3538-56A7-C15974F47BEF}"/>
              </a:ext>
            </a:extLst>
          </p:cNvPr>
          <p:cNvSpPr txBox="1">
            <a:spLocks/>
          </p:cNvSpPr>
          <p:nvPr/>
        </p:nvSpPr>
        <p:spPr>
          <a:xfrm>
            <a:off x="8180831" y="4482150"/>
            <a:ext cx="1508760" cy="73866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Borrower’s Primary FI</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 Agent)</a:t>
            </a:r>
          </a:p>
        </p:txBody>
      </p:sp>
      <p:sp>
        <p:nvSpPr>
          <p:cNvPr id="9" name="Text Placeholder 7">
            <a:extLst>
              <a:ext uri="{FF2B5EF4-FFF2-40B4-BE49-F238E27FC236}">
                <a16:creationId xmlns:a16="http://schemas.microsoft.com/office/drawing/2014/main" id="{0985C91C-0129-54BA-6315-E2D373512F93}"/>
              </a:ext>
            </a:extLst>
          </p:cNvPr>
          <p:cNvSpPr txBox="1">
            <a:spLocks/>
          </p:cNvSpPr>
          <p:nvPr/>
        </p:nvSpPr>
        <p:spPr>
          <a:xfrm>
            <a:off x="2585292" y="4482150"/>
            <a:ext cx="1506857" cy="492443"/>
          </a:xfrm>
          <a:prstGeom prst="rect">
            <a:avLst/>
          </a:prstGeom>
          <a:noFill/>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Corporate 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 Agent)</a:t>
            </a:r>
          </a:p>
        </p:txBody>
      </p:sp>
      <p:pic>
        <p:nvPicPr>
          <p:cNvPr id="10" name="Picture 9">
            <a:extLst>
              <a:ext uri="{FF2B5EF4-FFF2-40B4-BE49-F238E27FC236}">
                <a16:creationId xmlns:a16="http://schemas.microsoft.com/office/drawing/2014/main" id="{A60D6844-99F0-C6E7-EB75-D9A0CC1D6524}"/>
              </a:ext>
            </a:extLst>
          </p:cNvPr>
          <p:cNvPicPr>
            <a:picLocks noChangeAspect="1"/>
          </p:cNvPicPr>
          <p:nvPr/>
        </p:nvPicPr>
        <p:blipFill rotWithShape="1">
          <a:blip r:embed="rId3" cstate="email">
            <a:duotone>
              <a:prstClr val="black"/>
              <a:schemeClr val="accent2">
                <a:tint val="45000"/>
                <a:satMod val="400000"/>
              </a:schemeClr>
            </a:duotone>
            <a:extLst>
              <a:ext uri="{28A0092B-C50C-407E-A947-70E740481C1C}">
                <a14:useLocalDpi xmlns:a14="http://schemas.microsoft.com/office/drawing/2010/main"/>
              </a:ext>
            </a:extLst>
          </a:blip>
          <a:srcRect l="54651" t="21297" r="37215" b="61641"/>
          <a:stretch/>
        </p:blipFill>
        <p:spPr>
          <a:xfrm>
            <a:off x="324907" y="3261168"/>
            <a:ext cx="1154333" cy="1167620"/>
          </a:xfrm>
          <a:prstGeom prst="rect">
            <a:avLst/>
          </a:prstGeom>
        </p:spPr>
      </p:pic>
      <p:pic>
        <p:nvPicPr>
          <p:cNvPr id="11" name="Picture 10">
            <a:extLst>
              <a:ext uri="{FF2B5EF4-FFF2-40B4-BE49-F238E27FC236}">
                <a16:creationId xmlns:a16="http://schemas.microsoft.com/office/drawing/2014/main" id="{E231D7C5-DEE2-E818-4F65-2D5347CAF12A}"/>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418345" y="3376202"/>
            <a:ext cx="1035770" cy="937551"/>
          </a:xfrm>
          <a:prstGeom prst="rect">
            <a:avLst/>
          </a:prstGeom>
        </p:spPr>
      </p:pic>
      <p:pic>
        <p:nvPicPr>
          <p:cNvPr id="12" name="Picture 11">
            <a:extLst>
              <a:ext uri="{FF2B5EF4-FFF2-40B4-BE49-F238E27FC236}">
                <a16:creationId xmlns:a16="http://schemas.microsoft.com/office/drawing/2014/main" id="{B72FA100-974C-13AE-A20C-5D5E72D0DAF2}"/>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807214" y="3376202"/>
            <a:ext cx="1035770" cy="937551"/>
          </a:xfrm>
          <a:prstGeom prst="rect">
            <a:avLst/>
          </a:prstGeom>
        </p:spPr>
      </p:pic>
      <p:cxnSp>
        <p:nvCxnSpPr>
          <p:cNvPr id="13" name="Straight Arrow Connector 12">
            <a:extLst>
              <a:ext uri="{FF2B5EF4-FFF2-40B4-BE49-F238E27FC236}">
                <a16:creationId xmlns:a16="http://schemas.microsoft.com/office/drawing/2014/main" id="{66E48A9A-CC71-0D00-6CF0-C46196195242}"/>
              </a:ext>
            </a:extLst>
          </p:cNvPr>
          <p:cNvCxnSpPr>
            <a:cxnSpLocks/>
          </p:cNvCxnSpPr>
          <p:nvPr/>
        </p:nvCxnSpPr>
        <p:spPr>
          <a:xfrm>
            <a:off x="1503272"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Single Corner Rounded 13">
            <a:extLst>
              <a:ext uri="{FF2B5EF4-FFF2-40B4-BE49-F238E27FC236}">
                <a16:creationId xmlns:a16="http://schemas.microsoft.com/office/drawing/2014/main" id="{AE11A2E8-C057-C921-2239-81BCCFEED60B}"/>
              </a:ext>
            </a:extLst>
          </p:cNvPr>
          <p:cNvSpPr/>
          <p:nvPr/>
        </p:nvSpPr>
        <p:spPr>
          <a:xfrm>
            <a:off x="5360666" y="3279513"/>
            <a:ext cx="1506857" cy="1506857"/>
          </a:xfrm>
          <a:prstGeom prst="round1Rect">
            <a:avLst/>
          </a:prstGeom>
          <a:solidFill>
            <a:schemeClr val="accent2">
              <a:lumMod val="40000"/>
              <a:lumOff val="6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err="1">
                <a:ln>
                  <a:noFill/>
                </a:ln>
                <a:solidFill>
                  <a:srgbClr val="84B2C0">
                    <a:lumMod val="50000"/>
                  </a:srgbClr>
                </a:solidFill>
                <a:effectLst/>
                <a:uLnTx/>
                <a:uFillTx/>
                <a:latin typeface="Playfair Display" panose="00000500000000000000" pitchFamily="2" charset="0"/>
                <a:ea typeface="+mn-ea"/>
                <a:cs typeface="+mn-cs"/>
              </a:rPr>
              <a:t>FedNow</a:t>
            </a: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and RTP</a:t>
            </a:r>
          </a:p>
        </p:txBody>
      </p:sp>
      <p:pic>
        <p:nvPicPr>
          <p:cNvPr id="15" name="Graphic 14" descr="User with solid fill">
            <a:extLst>
              <a:ext uri="{FF2B5EF4-FFF2-40B4-BE49-F238E27FC236}">
                <a16:creationId xmlns:a16="http://schemas.microsoft.com/office/drawing/2014/main" id="{88F2249C-3BE7-71E2-0A2F-16799B25586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25037" y="3487470"/>
            <a:ext cx="942056" cy="942056"/>
          </a:xfrm>
          <a:prstGeom prst="rect">
            <a:avLst/>
          </a:prstGeom>
        </p:spPr>
      </p:pic>
      <p:pic>
        <p:nvPicPr>
          <p:cNvPr id="16" name="Graphic 15" descr="User outline">
            <a:extLst>
              <a:ext uri="{FF2B5EF4-FFF2-40B4-BE49-F238E27FC236}">
                <a16:creationId xmlns:a16="http://schemas.microsoft.com/office/drawing/2014/main" id="{1C89FE99-9E38-39E4-6955-3436D1D3C9F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58928" y="3424576"/>
            <a:ext cx="991638" cy="991638"/>
          </a:xfrm>
          <a:prstGeom prst="rect">
            <a:avLst/>
          </a:prstGeom>
        </p:spPr>
      </p:pic>
      <p:pic>
        <p:nvPicPr>
          <p:cNvPr id="17" name="Graphic 16" descr="List with solid fill">
            <a:extLst>
              <a:ext uri="{FF2B5EF4-FFF2-40B4-BE49-F238E27FC236}">
                <a16:creationId xmlns:a16="http://schemas.microsoft.com/office/drawing/2014/main" id="{185A4475-A0A4-BFFD-C84A-B450580B584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69032" y="3281286"/>
            <a:ext cx="365760" cy="365760"/>
          </a:xfrm>
          <a:prstGeom prst="rect">
            <a:avLst/>
          </a:prstGeom>
        </p:spPr>
      </p:pic>
      <p:pic>
        <p:nvPicPr>
          <p:cNvPr id="18" name="Graphic 17" descr="Dollar with solid fill">
            <a:extLst>
              <a:ext uri="{FF2B5EF4-FFF2-40B4-BE49-F238E27FC236}">
                <a16:creationId xmlns:a16="http://schemas.microsoft.com/office/drawing/2014/main" id="{074F0341-D353-DDFE-028D-DA7951967263}"/>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71350" y="4792104"/>
            <a:ext cx="365760" cy="365760"/>
          </a:xfrm>
          <a:prstGeom prst="rect">
            <a:avLst/>
          </a:prstGeom>
        </p:spPr>
      </p:pic>
      <p:cxnSp>
        <p:nvCxnSpPr>
          <p:cNvPr id="19" name="Straight Arrow Connector 18">
            <a:extLst>
              <a:ext uri="{FF2B5EF4-FFF2-40B4-BE49-F238E27FC236}">
                <a16:creationId xmlns:a16="http://schemas.microsoft.com/office/drawing/2014/main" id="{0BABF107-9FC3-005C-8F3D-4FD959AE29D9}"/>
              </a:ext>
            </a:extLst>
          </p:cNvPr>
          <p:cNvCxnSpPr>
            <a:cxnSpLocks/>
          </p:cNvCxnSpPr>
          <p:nvPr/>
        </p:nvCxnSpPr>
        <p:spPr>
          <a:xfrm flipH="1">
            <a:off x="1503272"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A3B6EFCD-CECF-4021-6DD8-B4C19580644C}"/>
              </a:ext>
            </a:extLst>
          </p:cNvPr>
          <p:cNvSpPr/>
          <p:nvPr/>
        </p:nvSpPr>
        <p:spPr>
          <a:xfrm rot="8100000">
            <a:off x="6926043"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1" name="Graphic 20" descr="Dollar with solid fill">
            <a:extLst>
              <a:ext uri="{FF2B5EF4-FFF2-40B4-BE49-F238E27FC236}">
                <a16:creationId xmlns:a16="http://schemas.microsoft.com/office/drawing/2014/main" id="{D5996BE8-9097-BA8D-5BCB-C3E70CC3820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12148" y="4792104"/>
            <a:ext cx="365760" cy="365760"/>
          </a:xfrm>
          <a:prstGeom prst="rect">
            <a:avLst/>
          </a:prstGeom>
        </p:spPr>
      </p:pic>
      <p:sp>
        <p:nvSpPr>
          <p:cNvPr id="22" name="Arc 21">
            <a:extLst>
              <a:ext uri="{FF2B5EF4-FFF2-40B4-BE49-F238E27FC236}">
                <a16:creationId xmlns:a16="http://schemas.microsoft.com/office/drawing/2014/main" id="{30D0E006-9D49-64F0-2929-C384F82FD8B6}"/>
              </a:ext>
            </a:extLst>
          </p:cNvPr>
          <p:cNvSpPr/>
          <p:nvPr/>
        </p:nvSpPr>
        <p:spPr>
          <a:xfrm rot="8100000">
            <a:off x="3866841"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3" name="Graphic 22" descr="Checklist with solid fill">
            <a:extLst>
              <a:ext uri="{FF2B5EF4-FFF2-40B4-BE49-F238E27FC236}">
                <a16:creationId xmlns:a16="http://schemas.microsoft.com/office/drawing/2014/main" id="{1CD811E1-A6C7-C959-39CF-08057010CFD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869032" y="3795216"/>
            <a:ext cx="365760" cy="365760"/>
          </a:xfrm>
          <a:prstGeom prst="rect">
            <a:avLst/>
          </a:prstGeom>
        </p:spPr>
      </p:pic>
      <p:cxnSp>
        <p:nvCxnSpPr>
          <p:cNvPr id="24" name="Straight Arrow Connector 23">
            <a:extLst>
              <a:ext uri="{FF2B5EF4-FFF2-40B4-BE49-F238E27FC236}">
                <a16:creationId xmlns:a16="http://schemas.microsoft.com/office/drawing/2014/main" id="{23F35125-7765-F4F6-1611-832747348F8A}"/>
              </a:ext>
            </a:extLst>
          </p:cNvPr>
          <p:cNvCxnSpPr>
            <a:cxnSpLocks/>
          </p:cNvCxnSpPr>
          <p:nvPr/>
        </p:nvCxnSpPr>
        <p:spPr>
          <a:xfrm>
            <a:off x="4046388"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List with solid fill">
            <a:extLst>
              <a:ext uri="{FF2B5EF4-FFF2-40B4-BE49-F238E27FC236}">
                <a16:creationId xmlns:a16="http://schemas.microsoft.com/office/drawing/2014/main" id="{DE791950-CD05-0DD5-D9C4-07738585F32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12148" y="3281286"/>
            <a:ext cx="365760" cy="365760"/>
          </a:xfrm>
          <a:prstGeom prst="rect">
            <a:avLst/>
          </a:prstGeom>
        </p:spPr>
      </p:pic>
      <p:cxnSp>
        <p:nvCxnSpPr>
          <p:cNvPr id="26" name="Straight Arrow Connector 25">
            <a:extLst>
              <a:ext uri="{FF2B5EF4-FFF2-40B4-BE49-F238E27FC236}">
                <a16:creationId xmlns:a16="http://schemas.microsoft.com/office/drawing/2014/main" id="{6C76548C-5945-AFAF-2733-0328558550DF}"/>
              </a:ext>
            </a:extLst>
          </p:cNvPr>
          <p:cNvCxnSpPr>
            <a:cxnSpLocks/>
          </p:cNvCxnSpPr>
          <p:nvPr/>
        </p:nvCxnSpPr>
        <p:spPr>
          <a:xfrm flipH="1">
            <a:off x="4046388"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Checklist with solid fill">
            <a:extLst>
              <a:ext uri="{FF2B5EF4-FFF2-40B4-BE49-F238E27FC236}">
                <a16:creationId xmlns:a16="http://schemas.microsoft.com/office/drawing/2014/main" id="{4B5E4C2A-C41D-A239-77EA-466FD26AADB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12148" y="3795216"/>
            <a:ext cx="365760" cy="365760"/>
          </a:xfrm>
          <a:prstGeom prst="rect">
            <a:avLst/>
          </a:prstGeom>
        </p:spPr>
      </p:pic>
      <p:cxnSp>
        <p:nvCxnSpPr>
          <p:cNvPr id="28" name="Straight Arrow Connector 27">
            <a:extLst>
              <a:ext uri="{FF2B5EF4-FFF2-40B4-BE49-F238E27FC236}">
                <a16:creationId xmlns:a16="http://schemas.microsoft.com/office/drawing/2014/main" id="{26ED5220-8109-61DD-57ED-C861E7D2018D}"/>
              </a:ext>
            </a:extLst>
          </p:cNvPr>
          <p:cNvCxnSpPr>
            <a:cxnSpLocks/>
          </p:cNvCxnSpPr>
          <p:nvPr/>
        </p:nvCxnSpPr>
        <p:spPr>
          <a:xfrm>
            <a:off x="7105590"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List with solid fill">
            <a:extLst>
              <a:ext uri="{FF2B5EF4-FFF2-40B4-BE49-F238E27FC236}">
                <a16:creationId xmlns:a16="http://schemas.microsoft.com/office/drawing/2014/main" id="{AA8B159F-3F1D-3A9F-0EB5-B17D9F3750A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1350" y="3281286"/>
            <a:ext cx="365760" cy="365760"/>
          </a:xfrm>
          <a:prstGeom prst="rect">
            <a:avLst/>
          </a:prstGeom>
        </p:spPr>
      </p:pic>
      <p:cxnSp>
        <p:nvCxnSpPr>
          <p:cNvPr id="30" name="Straight Arrow Connector 29">
            <a:extLst>
              <a:ext uri="{FF2B5EF4-FFF2-40B4-BE49-F238E27FC236}">
                <a16:creationId xmlns:a16="http://schemas.microsoft.com/office/drawing/2014/main" id="{9846F809-7EE8-7F27-9EFF-E72B9058E9A2}"/>
              </a:ext>
            </a:extLst>
          </p:cNvPr>
          <p:cNvCxnSpPr>
            <a:cxnSpLocks/>
          </p:cNvCxnSpPr>
          <p:nvPr/>
        </p:nvCxnSpPr>
        <p:spPr>
          <a:xfrm flipH="1">
            <a:off x="7105590"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Checklist with solid fill">
            <a:extLst>
              <a:ext uri="{FF2B5EF4-FFF2-40B4-BE49-F238E27FC236}">
                <a16:creationId xmlns:a16="http://schemas.microsoft.com/office/drawing/2014/main" id="{92D71C07-EE11-528A-BC59-C9336301058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71350" y="3795216"/>
            <a:ext cx="365760" cy="365760"/>
          </a:xfrm>
          <a:prstGeom prst="rect">
            <a:avLst/>
          </a:prstGeom>
        </p:spPr>
      </p:pic>
      <p:cxnSp>
        <p:nvCxnSpPr>
          <p:cNvPr id="32" name="Straight Arrow Connector 31">
            <a:extLst>
              <a:ext uri="{FF2B5EF4-FFF2-40B4-BE49-F238E27FC236}">
                <a16:creationId xmlns:a16="http://schemas.microsoft.com/office/drawing/2014/main" id="{7A9B65BA-8E3C-1A8E-59AF-EF97FC80CC40}"/>
              </a:ext>
            </a:extLst>
          </p:cNvPr>
          <p:cNvCxnSpPr>
            <a:cxnSpLocks/>
          </p:cNvCxnSpPr>
          <p:nvPr/>
        </p:nvCxnSpPr>
        <p:spPr>
          <a:xfrm>
            <a:off x="9689165" y="3709722"/>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List with solid fill">
            <a:extLst>
              <a:ext uri="{FF2B5EF4-FFF2-40B4-BE49-F238E27FC236}">
                <a16:creationId xmlns:a16="http://schemas.microsoft.com/office/drawing/2014/main" id="{A6E430E3-227C-BAF4-D177-458A734273B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4925" y="3277740"/>
            <a:ext cx="365760" cy="365760"/>
          </a:xfrm>
          <a:prstGeom prst="rect">
            <a:avLst/>
          </a:prstGeom>
        </p:spPr>
      </p:pic>
      <p:cxnSp>
        <p:nvCxnSpPr>
          <p:cNvPr id="34" name="Straight Arrow Connector 33">
            <a:extLst>
              <a:ext uri="{FF2B5EF4-FFF2-40B4-BE49-F238E27FC236}">
                <a16:creationId xmlns:a16="http://schemas.microsoft.com/office/drawing/2014/main" id="{D72BA0A3-E480-3A3A-23A7-5AA05B1415A5}"/>
              </a:ext>
            </a:extLst>
          </p:cNvPr>
          <p:cNvCxnSpPr>
            <a:cxnSpLocks/>
          </p:cNvCxnSpPr>
          <p:nvPr/>
        </p:nvCxnSpPr>
        <p:spPr>
          <a:xfrm flipH="1">
            <a:off x="9689165" y="4219815"/>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Checklist with solid fill">
            <a:extLst>
              <a:ext uri="{FF2B5EF4-FFF2-40B4-BE49-F238E27FC236}">
                <a16:creationId xmlns:a16="http://schemas.microsoft.com/office/drawing/2014/main" id="{47236BA2-9819-94C7-A381-109E9726E85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054925" y="3791670"/>
            <a:ext cx="365760" cy="365760"/>
          </a:xfrm>
          <a:prstGeom prst="rect">
            <a:avLst/>
          </a:prstGeom>
        </p:spPr>
      </p:pic>
      <p:pic>
        <p:nvPicPr>
          <p:cNvPr id="36" name="Picture 35" descr="A close-up of a logo&#10;&#10;Description automatically generated">
            <a:extLst>
              <a:ext uri="{FF2B5EF4-FFF2-40B4-BE49-F238E27FC236}">
                <a16:creationId xmlns:a16="http://schemas.microsoft.com/office/drawing/2014/main" id="{339C2B5A-6C9D-C1F0-BCF9-435202E8DA7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798651" y="2949673"/>
            <a:ext cx="1097281" cy="387554"/>
          </a:xfrm>
          <a:prstGeom prst="rect">
            <a:avLst/>
          </a:prstGeom>
        </p:spPr>
      </p:pic>
      <p:sp>
        <p:nvSpPr>
          <p:cNvPr id="37" name="TextBox 36">
            <a:extLst>
              <a:ext uri="{FF2B5EF4-FFF2-40B4-BE49-F238E27FC236}">
                <a16:creationId xmlns:a16="http://schemas.microsoft.com/office/drawing/2014/main" id="{F2C24FD9-6C86-C490-3490-2FDE02EDACC3}"/>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88440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F1DDA1D-8291-FE54-D0FD-EF90C503A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TextBox 14">
            <a:extLst>
              <a:ext uri="{FF2B5EF4-FFF2-40B4-BE49-F238E27FC236}">
                <a16:creationId xmlns:a16="http://schemas.microsoft.com/office/drawing/2014/main" id="{480ADF4B-805A-4156-A172-35F541028460}"/>
              </a:ext>
            </a:extLst>
          </p:cNvPr>
          <p:cNvSpPr txBox="1"/>
          <p:nvPr/>
        </p:nvSpPr>
        <p:spPr>
          <a:xfrm>
            <a:off x="2877482" y="2379515"/>
            <a:ext cx="2638991" cy="646331"/>
          </a:xfrm>
          <a:prstGeom prst="rect">
            <a:avLst/>
          </a:prstGeom>
          <a:noFill/>
          <a:scene3d>
            <a:camera prst="isometricRightUp"/>
            <a:lightRig rig="threePt" dir="t"/>
          </a:scene3d>
        </p:spPr>
        <p:txBody>
          <a:bodyPr wrap="square" rtlCol="0">
            <a:spAutoFit/>
          </a:bodyPr>
          <a:lstStyle/>
          <a:p>
            <a:pPr algn="ctr" defTabSz="914377">
              <a:defRPr/>
            </a:pPr>
            <a:r>
              <a:rPr lang="en-US" b="1">
                <a:solidFill>
                  <a:srgbClr val="FFFFFF"/>
                </a:solidFill>
                <a:latin typeface="Gibson Book"/>
              </a:rPr>
              <a:t> RTP</a:t>
            </a:r>
            <a:r>
              <a:rPr lang="en-US" b="1" baseline="30000">
                <a:solidFill>
                  <a:srgbClr val="FFFFFF"/>
                </a:solidFill>
                <a:latin typeface="Gibson Book"/>
              </a:rPr>
              <a:t>®</a:t>
            </a:r>
            <a:r>
              <a:rPr lang="en-US" b="1">
                <a:solidFill>
                  <a:srgbClr val="FFFFFF"/>
                </a:solidFill>
                <a:latin typeface="Gibson Book"/>
              </a:rPr>
              <a:t> Network                (TCH)</a:t>
            </a:r>
          </a:p>
        </p:txBody>
      </p:sp>
      <p:sp>
        <p:nvSpPr>
          <p:cNvPr id="41" name="TextBox 40">
            <a:extLst>
              <a:ext uri="{FF2B5EF4-FFF2-40B4-BE49-F238E27FC236}">
                <a16:creationId xmlns:a16="http://schemas.microsoft.com/office/drawing/2014/main" id="{34F51580-EC8D-4D2F-BD65-7B8B8E1183BF}"/>
              </a:ext>
            </a:extLst>
          </p:cNvPr>
          <p:cNvSpPr txBox="1"/>
          <p:nvPr/>
        </p:nvSpPr>
        <p:spPr>
          <a:xfrm>
            <a:off x="3599858" y="4116901"/>
            <a:ext cx="2638991" cy="646331"/>
          </a:xfrm>
          <a:prstGeom prst="rect">
            <a:avLst/>
          </a:prstGeom>
          <a:noFill/>
          <a:scene3d>
            <a:camera prst="isometricRightUp"/>
            <a:lightRig rig="threePt" dir="t"/>
          </a:scene3d>
        </p:spPr>
        <p:txBody>
          <a:bodyPr wrap="square" rtlCol="0">
            <a:spAutoFit/>
          </a:bodyPr>
          <a:lstStyle/>
          <a:p>
            <a:pPr algn="ctr" defTabSz="914377">
              <a:defRPr/>
            </a:pPr>
            <a:r>
              <a:rPr lang="en-US" b="1">
                <a:solidFill>
                  <a:srgbClr val="FFFFFF"/>
                </a:solidFill>
                <a:latin typeface="Gibson Book"/>
              </a:rPr>
              <a:t>ACH Rail</a:t>
            </a:r>
            <a:br>
              <a:rPr lang="en-US" b="1">
                <a:solidFill>
                  <a:srgbClr val="FFFFFF"/>
                </a:solidFill>
                <a:latin typeface="Gibson Book"/>
              </a:rPr>
            </a:br>
            <a:r>
              <a:rPr lang="en-US" b="1">
                <a:solidFill>
                  <a:srgbClr val="FFFFFF"/>
                </a:solidFill>
                <a:latin typeface="Gibson Book"/>
              </a:rPr>
              <a:t>(NACHA)</a:t>
            </a:r>
          </a:p>
        </p:txBody>
      </p:sp>
      <p:sp>
        <p:nvSpPr>
          <p:cNvPr id="42" name="TextBox 41">
            <a:extLst>
              <a:ext uri="{FF2B5EF4-FFF2-40B4-BE49-F238E27FC236}">
                <a16:creationId xmlns:a16="http://schemas.microsoft.com/office/drawing/2014/main" id="{1C604B2D-334E-4448-BAD5-F2198B432811}"/>
              </a:ext>
            </a:extLst>
          </p:cNvPr>
          <p:cNvSpPr txBox="1"/>
          <p:nvPr/>
        </p:nvSpPr>
        <p:spPr>
          <a:xfrm>
            <a:off x="4396403" y="2646325"/>
            <a:ext cx="2638991" cy="646331"/>
          </a:xfrm>
          <a:prstGeom prst="rect">
            <a:avLst/>
          </a:prstGeom>
          <a:noFill/>
          <a:scene3d>
            <a:camera prst="isometricRightUp"/>
            <a:lightRig rig="threePt" dir="t"/>
          </a:scene3d>
        </p:spPr>
        <p:txBody>
          <a:bodyPr wrap="square" rtlCol="0">
            <a:spAutoFit/>
          </a:bodyPr>
          <a:lstStyle/>
          <a:p>
            <a:pPr algn="ctr" defTabSz="914377">
              <a:defRPr/>
            </a:pPr>
            <a:r>
              <a:rPr lang="en-US" b="1" err="1">
                <a:solidFill>
                  <a:srgbClr val="FFFFFF"/>
                </a:solidFill>
                <a:latin typeface="Gibson Book"/>
              </a:rPr>
              <a:t>FedNOW</a:t>
            </a:r>
            <a:endParaRPr lang="en-US" b="1">
              <a:solidFill>
                <a:srgbClr val="FFFFFF"/>
              </a:solidFill>
              <a:latin typeface="Gibson Book"/>
            </a:endParaRPr>
          </a:p>
          <a:p>
            <a:pPr algn="ctr" defTabSz="914377">
              <a:defRPr/>
            </a:pPr>
            <a:r>
              <a:rPr lang="en-US" b="1">
                <a:solidFill>
                  <a:srgbClr val="FFFFFF"/>
                </a:solidFill>
                <a:latin typeface="Gibson Book"/>
              </a:rPr>
              <a:t>(The Fed)</a:t>
            </a:r>
          </a:p>
        </p:txBody>
      </p:sp>
      <p:sp>
        <p:nvSpPr>
          <p:cNvPr id="43" name="TextBox 42">
            <a:extLst>
              <a:ext uri="{FF2B5EF4-FFF2-40B4-BE49-F238E27FC236}">
                <a16:creationId xmlns:a16="http://schemas.microsoft.com/office/drawing/2014/main" id="{6C27C119-6285-40DA-ACE4-5B7C09EC1A90}"/>
              </a:ext>
            </a:extLst>
          </p:cNvPr>
          <p:cNvSpPr txBox="1"/>
          <p:nvPr/>
        </p:nvSpPr>
        <p:spPr>
          <a:xfrm>
            <a:off x="7441649" y="3007781"/>
            <a:ext cx="2638991" cy="584775"/>
          </a:xfrm>
          <a:prstGeom prst="rect">
            <a:avLst/>
          </a:prstGeom>
          <a:noFill/>
          <a:scene3d>
            <a:camera prst="isometricRightUp"/>
            <a:lightRig rig="threePt" dir="t"/>
          </a:scene3d>
        </p:spPr>
        <p:txBody>
          <a:bodyPr wrap="square" rtlCol="0">
            <a:spAutoFit/>
          </a:bodyPr>
          <a:lstStyle/>
          <a:p>
            <a:pPr algn="ctr" defTabSz="914377">
              <a:defRPr/>
            </a:pPr>
            <a:r>
              <a:rPr lang="en-US" sz="1600" b="1">
                <a:solidFill>
                  <a:srgbClr val="FFFFFF"/>
                </a:solidFill>
                <a:latin typeface="Gibson Book"/>
              </a:rPr>
              <a:t>Debit/Credit Rail            (MC/VISA)</a:t>
            </a:r>
          </a:p>
        </p:txBody>
      </p:sp>
      <p:cxnSp>
        <p:nvCxnSpPr>
          <p:cNvPr id="22" name="Straight Connector 21">
            <a:extLst>
              <a:ext uri="{FF2B5EF4-FFF2-40B4-BE49-F238E27FC236}">
                <a16:creationId xmlns:a16="http://schemas.microsoft.com/office/drawing/2014/main" id="{EDDA499D-A797-4AFB-814F-3A45678FC994}"/>
              </a:ext>
            </a:extLst>
          </p:cNvPr>
          <p:cNvCxnSpPr>
            <a:cxnSpLocks/>
          </p:cNvCxnSpPr>
          <p:nvPr/>
        </p:nvCxnSpPr>
        <p:spPr>
          <a:xfrm>
            <a:off x="-162593" y="986859"/>
            <a:ext cx="764173" cy="0"/>
          </a:xfrm>
          <a:prstGeom prst="line">
            <a:avLst/>
          </a:prstGeom>
          <a:ln w="142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446DFD7E-DE47-4B80-BED9-4CA47A78AE8F}"/>
              </a:ext>
            </a:extLst>
          </p:cNvPr>
          <p:cNvSpPr txBox="1">
            <a:spLocks/>
          </p:cNvSpPr>
          <p:nvPr/>
        </p:nvSpPr>
        <p:spPr>
          <a:xfrm>
            <a:off x="789586" y="702087"/>
            <a:ext cx="5742701" cy="2236060"/>
          </a:xfrm>
          <a:prstGeom prst="rect">
            <a:avLst/>
          </a:prstGeom>
        </p:spPr>
        <p:txBody>
          <a:bodyPr/>
          <a:lstStyle>
            <a:lvl1pPr algn="l" defTabSz="914400" rtl="0" eaLnBrk="1" latinLnBrk="0" hangingPunct="1">
              <a:lnSpc>
                <a:spcPct val="90000"/>
              </a:lnSpc>
              <a:spcBef>
                <a:spcPct val="0"/>
              </a:spcBef>
              <a:buNone/>
              <a:defRPr sz="4400" kern="1200" cap="all" baseline="0">
                <a:solidFill>
                  <a:schemeClr val="accent6">
                    <a:lumMod val="75000"/>
                  </a:schemeClr>
                </a:solidFill>
                <a:latin typeface="+mj-lt"/>
                <a:ea typeface="+mj-ea"/>
                <a:cs typeface="+mj-cs"/>
              </a:defRPr>
            </a:lvl1pPr>
          </a:lstStyle>
          <a:p>
            <a:pPr defTabSz="914377">
              <a:defRPr/>
            </a:pPr>
            <a:r>
              <a:rPr lang="en-US" sz="3500">
                <a:solidFill>
                  <a:srgbClr val="3580C3">
                    <a:lumMod val="75000"/>
                  </a:srgbClr>
                </a:solidFill>
                <a:latin typeface="Gibson Medium"/>
              </a:rPr>
              <a:t>United States Payments Infrastructure</a:t>
            </a:r>
          </a:p>
        </p:txBody>
      </p:sp>
      <p:sp>
        <p:nvSpPr>
          <p:cNvPr id="6" name="TextBox 5">
            <a:extLst>
              <a:ext uri="{FF2B5EF4-FFF2-40B4-BE49-F238E27FC236}">
                <a16:creationId xmlns:a16="http://schemas.microsoft.com/office/drawing/2014/main" id="{D6844124-2A16-C5CE-F3DC-58E1E0D4B864}"/>
              </a:ext>
            </a:extLst>
          </p:cNvPr>
          <p:cNvSpPr txBox="1"/>
          <p:nvPr/>
        </p:nvSpPr>
        <p:spPr>
          <a:xfrm>
            <a:off x="7256594" y="4275109"/>
            <a:ext cx="2638991" cy="400110"/>
          </a:xfrm>
          <a:prstGeom prst="rect">
            <a:avLst/>
          </a:prstGeom>
          <a:noFill/>
          <a:scene3d>
            <a:camera prst="isometricRightUp"/>
            <a:lightRig rig="threePt" dir="t"/>
          </a:scene3d>
        </p:spPr>
        <p:txBody>
          <a:bodyPr wrap="square" rtlCol="0">
            <a:spAutoFit/>
          </a:bodyPr>
          <a:lstStyle/>
          <a:p>
            <a:pPr algn="ctr" defTabSz="914377">
              <a:defRPr/>
            </a:pPr>
            <a:r>
              <a:rPr lang="en-US" sz="2000" b="1">
                <a:solidFill>
                  <a:srgbClr val="FFFFFF"/>
                </a:solidFill>
                <a:latin typeface="Gibson Book"/>
              </a:rPr>
              <a:t>Wires</a:t>
            </a:r>
          </a:p>
        </p:txBody>
      </p:sp>
      <p:sp>
        <p:nvSpPr>
          <p:cNvPr id="2" name="TextBox 1">
            <a:extLst>
              <a:ext uri="{FF2B5EF4-FFF2-40B4-BE49-F238E27FC236}">
                <a16:creationId xmlns:a16="http://schemas.microsoft.com/office/drawing/2014/main" id="{3A75BC67-35AA-0586-0586-6EB595681190}"/>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387055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6F2D-900C-B963-77C9-0392F17D5349}"/>
              </a:ext>
            </a:extLst>
          </p:cNvPr>
          <p:cNvSpPr>
            <a:spLocks noGrp="1"/>
          </p:cNvSpPr>
          <p:nvPr>
            <p:ph type="title"/>
          </p:nvPr>
        </p:nvSpPr>
        <p:spPr/>
        <p:txBody>
          <a:bodyPr/>
          <a:lstStyle/>
          <a:p>
            <a:r>
              <a:rPr lang="en-US"/>
              <a:t>Use case: Warranty businesses for </a:t>
            </a:r>
            <a:r>
              <a:rPr lang="en-US" err="1"/>
              <a:t>RfP</a:t>
            </a:r>
            <a:endParaRPr lang="en-US"/>
          </a:p>
        </p:txBody>
      </p:sp>
      <p:sp>
        <p:nvSpPr>
          <p:cNvPr id="3" name="Rectangle: Single Corner Rounded 2">
            <a:extLst>
              <a:ext uri="{FF2B5EF4-FFF2-40B4-BE49-F238E27FC236}">
                <a16:creationId xmlns:a16="http://schemas.microsoft.com/office/drawing/2014/main" id="{EC6FB378-1A2E-8524-890A-6F0EE4C6CE39}"/>
              </a:ext>
            </a:extLst>
          </p:cNvPr>
          <p:cNvSpPr/>
          <p:nvPr/>
        </p:nvSpPr>
        <p:spPr>
          <a:xfrm>
            <a:off x="3310093" y="2420059"/>
            <a:ext cx="5607592" cy="3627902"/>
          </a:xfrm>
          <a:prstGeom prst="round1Rect">
            <a:avLst/>
          </a:prstGeom>
          <a:noFill/>
          <a:ln w="317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D650D91-DFB6-9390-2D2E-289DF25F5CAC}"/>
              </a:ext>
            </a:extLst>
          </p:cNvPr>
          <p:cNvSpPr/>
          <p:nvPr/>
        </p:nvSpPr>
        <p:spPr>
          <a:xfrm>
            <a:off x="2786371" y="3218554"/>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A73E35D-F1FA-2E82-AD9A-40FC37694D3E}"/>
              </a:ext>
            </a:extLst>
          </p:cNvPr>
          <p:cNvSpPr/>
          <p:nvPr/>
        </p:nvSpPr>
        <p:spPr>
          <a:xfrm>
            <a:off x="8397501" y="3218554"/>
            <a:ext cx="1077456" cy="2331720"/>
          </a:xfrm>
          <a:prstGeom prst="rect">
            <a:avLst/>
          </a:prstGeom>
          <a:solidFill>
            <a:schemeClr val="bg1"/>
          </a:solidFill>
          <a:ln>
            <a:noFill/>
          </a:ln>
          <a:effectLst>
            <a:glow rad="381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7">
            <a:extLst>
              <a:ext uri="{FF2B5EF4-FFF2-40B4-BE49-F238E27FC236}">
                <a16:creationId xmlns:a16="http://schemas.microsoft.com/office/drawing/2014/main" id="{952FC3FD-1795-C109-4071-3977D154DA28}"/>
              </a:ext>
            </a:extLst>
          </p:cNvPr>
          <p:cNvSpPr txBox="1">
            <a:spLocks/>
          </p:cNvSpPr>
          <p:nvPr/>
        </p:nvSpPr>
        <p:spPr>
          <a:xfrm>
            <a:off x="10854369" y="4482150"/>
            <a:ext cx="1000755" cy="49244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a:t>
            </a:r>
          </a:p>
        </p:txBody>
      </p:sp>
      <p:sp>
        <p:nvSpPr>
          <p:cNvPr id="7" name="Text Placeholder 7">
            <a:extLst>
              <a:ext uri="{FF2B5EF4-FFF2-40B4-BE49-F238E27FC236}">
                <a16:creationId xmlns:a16="http://schemas.microsoft.com/office/drawing/2014/main" id="{531FD6BE-7738-7841-B1CC-788297E77C87}"/>
              </a:ext>
            </a:extLst>
          </p:cNvPr>
          <p:cNvSpPr txBox="1">
            <a:spLocks/>
          </p:cNvSpPr>
          <p:nvPr/>
        </p:nvSpPr>
        <p:spPr>
          <a:xfrm>
            <a:off x="433085" y="4482150"/>
            <a:ext cx="935883" cy="984885"/>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Your Business 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a:t>
            </a:r>
          </a:p>
        </p:txBody>
      </p:sp>
      <p:sp>
        <p:nvSpPr>
          <p:cNvPr id="8" name="Text Placeholder 7">
            <a:extLst>
              <a:ext uri="{FF2B5EF4-FFF2-40B4-BE49-F238E27FC236}">
                <a16:creationId xmlns:a16="http://schemas.microsoft.com/office/drawing/2014/main" id="{2E545861-1588-9A79-ED0B-7441D51FE36F}"/>
              </a:ext>
            </a:extLst>
          </p:cNvPr>
          <p:cNvSpPr txBox="1">
            <a:spLocks/>
          </p:cNvSpPr>
          <p:nvPr/>
        </p:nvSpPr>
        <p:spPr>
          <a:xfrm>
            <a:off x="8180831" y="4482150"/>
            <a:ext cx="1508760" cy="984885"/>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Customer’s</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Financial</a:t>
            </a:r>
            <a:b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Institution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(Debtor Agent)</a:t>
            </a:r>
          </a:p>
        </p:txBody>
      </p:sp>
      <p:sp>
        <p:nvSpPr>
          <p:cNvPr id="9" name="Text Placeholder 7">
            <a:extLst>
              <a:ext uri="{FF2B5EF4-FFF2-40B4-BE49-F238E27FC236}">
                <a16:creationId xmlns:a16="http://schemas.microsoft.com/office/drawing/2014/main" id="{E3736E1A-9E2C-7FC0-5B6F-8689A778B802}"/>
              </a:ext>
            </a:extLst>
          </p:cNvPr>
          <p:cNvSpPr txBox="1">
            <a:spLocks/>
          </p:cNvSpPr>
          <p:nvPr/>
        </p:nvSpPr>
        <p:spPr>
          <a:xfrm>
            <a:off x="2585292" y="4482150"/>
            <a:ext cx="1506857" cy="738664"/>
          </a:xfrm>
          <a:prstGeom prst="rect">
            <a:avLst/>
          </a:prstGeom>
          <a:noFill/>
        </p:spPr>
        <p:txBody>
          <a:bodyPr wrap="square" lIns="0" tIns="0" rIns="0" bIns="0">
            <a:spAutoFit/>
          </a:bodyPr>
          <a:lstStyle>
            <a:lvl1pPr marL="0" indent="0" algn="l" defTabSz="914400" rtl="0" eaLnBrk="1" latinLnBrk="0" hangingPunct="1">
              <a:lnSpc>
                <a:spcPct val="90000"/>
              </a:lnSpc>
              <a:spcBef>
                <a:spcPts val="1000"/>
              </a:spcBef>
              <a:buFontTx/>
              <a:buNone/>
              <a:defRPr sz="1900" b="1" i="0" kern="1200" cap="all" baseline="0">
                <a:solidFill>
                  <a:srgbClr val="0199D2"/>
                </a:solidFill>
                <a:latin typeface="Avenir Blac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Your Credit Union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4B2C0">
                    <a:lumMod val="50000"/>
                  </a:srgbClr>
                </a:solidFill>
                <a:effectLst/>
                <a:uLnTx/>
                <a:uFillTx/>
                <a:latin typeface="Lato" panose="020F0502020204030203" pitchFamily="34" charset="0"/>
                <a:ea typeface="Lato" panose="020F0502020204030203" pitchFamily="34" charset="0"/>
                <a:cs typeface="Lato" panose="020F0502020204030203" pitchFamily="34" charset="0"/>
              </a:rPr>
              <a:t>(Creditor Agent)</a:t>
            </a:r>
          </a:p>
        </p:txBody>
      </p:sp>
      <p:pic>
        <p:nvPicPr>
          <p:cNvPr id="10" name="Picture 9">
            <a:extLst>
              <a:ext uri="{FF2B5EF4-FFF2-40B4-BE49-F238E27FC236}">
                <a16:creationId xmlns:a16="http://schemas.microsoft.com/office/drawing/2014/main" id="{EDE1B02F-C473-D2E3-5122-6C0E63476D79}"/>
              </a:ext>
            </a:extLst>
          </p:cNvPr>
          <p:cNvPicPr>
            <a:picLocks noChangeAspect="1"/>
          </p:cNvPicPr>
          <p:nvPr/>
        </p:nvPicPr>
        <p:blipFill rotWithShape="1">
          <a:blip r:embed="rId3" cstate="email">
            <a:duotone>
              <a:prstClr val="black"/>
              <a:schemeClr val="accent2">
                <a:tint val="45000"/>
                <a:satMod val="400000"/>
              </a:schemeClr>
            </a:duotone>
            <a:extLst>
              <a:ext uri="{28A0092B-C50C-407E-A947-70E740481C1C}">
                <a14:useLocalDpi xmlns:a14="http://schemas.microsoft.com/office/drawing/2010/main"/>
              </a:ext>
            </a:extLst>
          </a:blip>
          <a:srcRect l="54651" t="21297" r="37215" b="61641"/>
          <a:stretch/>
        </p:blipFill>
        <p:spPr>
          <a:xfrm>
            <a:off x="324907" y="3261168"/>
            <a:ext cx="1154333" cy="1167620"/>
          </a:xfrm>
          <a:prstGeom prst="rect">
            <a:avLst/>
          </a:prstGeom>
        </p:spPr>
      </p:pic>
      <p:pic>
        <p:nvPicPr>
          <p:cNvPr id="11" name="Picture 10">
            <a:extLst>
              <a:ext uri="{FF2B5EF4-FFF2-40B4-BE49-F238E27FC236}">
                <a16:creationId xmlns:a16="http://schemas.microsoft.com/office/drawing/2014/main" id="{1009DDA1-2688-7D7F-A72E-EB4D7D4B7461}"/>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418345" y="3376202"/>
            <a:ext cx="1035770" cy="937551"/>
          </a:xfrm>
          <a:prstGeom prst="rect">
            <a:avLst/>
          </a:prstGeom>
        </p:spPr>
      </p:pic>
      <p:pic>
        <p:nvPicPr>
          <p:cNvPr id="12" name="Picture 11">
            <a:extLst>
              <a:ext uri="{FF2B5EF4-FFF2-40B4-BE49-F238E27FC236}">
                <a16:creationId xmlns:a16="http://schemas.microsoft.com/office/drawing/2014/main" id="{77AC7527-7BE5-661B-7299-A63509E63818}"/>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2807214" y="3376202"/>
            <a:ext cx="1035770" cy="937551"/>
          </a:xfrm>
          <a:prstGeom prst="rect">
            <a:avLst/>
          </a:prstGeom>
        </p:spPr>
      </p:pic>
      <p:cxnSp>
        <p:nvCxnSpPr>
          <p:cNvPr id="13" name="Straight Arrow Connector 12">
            <a:extLst>
              <a:ext uri="{FF2B5EF4-FFF2-40B4-BE49-F238E27FC236}">
                <a16:creationId xmlns:a16="http://schemas.microsoft.com/office/drawing/2014/main" id="{291F729E-A2C7-FD6F-1F2D-EE2080B396ED}"/>
              </a:ext>
            </a:extLst>
          </p:cNvPr>
          <p:cNvCxnSpPr>
            <a:cxnSpLocks/>
          </p:cNvCxnSpPr>
          <p:nvPr/>
        </p:nvCxnSpPr>
        <p:spPr>
          <a:xfrm>
            <a:off x="1503272"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Single Corner Rounded 13">
            <a:extLst>
              <a:ext uri="{FF2B5EF4-FFF2-40B4-BE49-F238E27FC236}">
                <a16:creationId xmlns:a16="http://schemas.microsoft.com/office/drawing/2014/main" id="{432312E2-EC2C-89B7-D120-5F389E942F42}"/>
              </a:ext>
            </a:extLst>
          </p:cNvPr>
          <p:cNvSpPr/>
          <p:nvPr/>
        </p:nvSpPr>
        <p:spPr>
          <a:xfrm>
            <a:off x="5360666" y="3279513"/>
            <a:ext cx="1506857" cy="1506857"/>
          </a:xfrm>
          <a:prstGeom prst="round1Rect">
            <a:avLst/>
          </a:prstGeom>
          <a:solidFill>
            <a:schemeClr val="accent2">
              <a:lumMod val="40000"/>
              <a:lumOff val="6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err="1">
                <a:ln>
                  <a:noFill/>
                </a:ln>
                <a:solidFill>
                  <a:srgbClr val="84B2C0">
                    <a:lumMod val="50000"/>
                  </a:srgbClr>
                </a:solidFill>
                <a:effectLst/>
                <a:uLnTx/>
                <a:uFillTx/>
                <a:latin typeface="Playfair Display" panose="00000500000000000000" pitchFamily="2" charset="0"/>
                <a:ea typeface="+mn-ea"/>
                <a:cs typeface="+mn-cs"/>
              </a:rPr>
              <a:t>FedNow</a:t>
            </a: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84B2C0">
                    <a:lumMod val="50000"/>
                  </a:srgbClr>
                </a:solidFill>
                <a:effectLst/>
                <a:uLnTx/>
                <a:uFillTx/>
                <a:latin typeface="Playfair Display" panose="00000500000000000000" pitchFamily="2" charset="0"/>
                <a:ea typeface="+mn-ea"/>
                <a:cs typeface="+mn-cs"/>
              </a:rPr>
              <a:t>and RTP</a:t>
            </a:r>
          </a:p>
        </p:txBody>
      </p:sp>
      <p:pic>
        <p:nvPicPr>
          <p:cNvPr id="15" name="Graphic 14" descr="User with solid fill">
            <a:extLst>
              <a:ext uri="{FF2B5EF4-FFF2-40B4-BE49-F238E27FC236}">
                <a16:creationId xmlns:a16="http://schemas.microsoft.com/office/drawing/2014/main" id="{B760E35E-959A-0BB2-25DF-0E088A7380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25037" y="3487470"/>
            <a:ext cx="942056" cy="942056"/>
          </a:xfrm>
          <a:prstGeom prst="rect">
            <a:avLst/>
          </a:prstGeom>
        </p:spPr>
      </p:pic>
      <p:pic>
        <p:nvPicPr>
          <p:cNvPr id="16" name="Graphic 15" descr="User outline">
            <a:extLst>
              <a:ext uri="{FF2B5EF4-FFF2-40B4-BE49-F238E27FC236}">
                <a16:creationId xmlns:a16="http://schemas.microsoft.com/office/drawing/2014/main" id="{9EC3EFE0-38FD-80B3-23E8-751A470B819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58928" y="3424576"/>
            <a:ext cx="991638" cy="991638"/>
          </a:xfrm>
          <a:prstGeom prst="rect">
            <a:avLst/>
          </a:prstGeom>
        </p:spPr>
      </p:pic>
      <p:pic>
        <p:nvPicPr>
          <p:cNvPr id="17" name="Graphic 16" descr="List with solid fill">
            <a:extLst>
              <a:ext uri="{FF2B5EF4-FFF2-40B4-BE49-F238E27FC236}">
                <a16:creationId xmlns:a16="http://schemas.microsoft.com/office/drawing/2014/main" id="{49DF6F67-35E1-26DF-9B5C-FD058ED7525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69032" y="3281286"/>
            <a:ext cx="365760" cy="365760"/>
          </a:xfrm>
          <a:prstGeom prst="rect">
            <a:avLst/>
          </a:prstGeom>
        </p:spPr>
      </p:pic>
      <p:pic>
        <p:nvPicPr>
          <p:cNvPr id="18" name="Graphic 17" descr="Dollar with solid fill">
            <a:extLst>
              <a:ext uri="{FF2B5EF4-FFF2-40B4-BE49-F238E27FC236}">
                <a16:creationId xmlns:a16="http://schemas.microsoft.com/office/drawing/2014/main" id="{6107B341-AC77-08A4-AF8C-58BCC43969C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71350" y="4792104"/>
            <a:ext cx="365760" cy="365760"/>
          </a:xfrm>
          <a:prstGeom prst="rect">
            <a:avLst/>
          </a:prstGeom>
        </p:spPr>
      </p:pic>
      <p:cxnSp>
        <p:nvCxnSpPr>
          <p:cNvPr id="19" name="Straight Arrow Connector 18">
            <a:extLst>
              <a:ext uri="{FF2B5EF4-FFF2-40B4-BE49-F238E27FC236}">
                <a16:creationId xmlns:a16="http://schemas.microsoft.com/office/drawing/2014/main" id="{B8A70AF4-6936-3AC1-0AB5-3B54E0DABF53}"/>
              </a:ext>
            </a:extLst>
          </p:cNvPr>
          <p:cNvCxnSpPr>
            <a:cxnSpLocks/>
          </p:cNvCxnSpPr>
          <p:nvPr/>
        </p:nvCxnSpPr>
        <p:spPr>
          <a:xfrm flipH="1">
            <a:off x="1503272"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6E0483FB-1FFD-7B37-0CAB-72B47D39257B}"/>
              </a:ext>
            </a:extLst>
          </p:cNvPr>
          <p:cNvSpPr/>
          <p:nvPr/>
        </p:nvSpPr>
        <p:spPr>
          <a:xfrm rot="8100000">
            <a:off x="6926043"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1" name="Graphic 20" descr="Dollar with solid fill">
            <a:extLst>
              <a:ext uri="{FF2B5EF4-FFF2-40B4-BE49-F238E27FC236}">
                <a16:creationId xmlns:a16="http://schemas.microsoft.com/office/drawing/2014/main" id="{93575291-782C-6D9C-F6A8-62D76B389D0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12148" y="4792104"/>
            <a:ext cx="365760" cy="365760"/>
          </a:xfrm>
          <a:prstGeom prst="rect">
            <a:avLst/>
          </a:prstGeom>
        </p:spPr>
      </p:pic>
      <p:sp>
        <p:nvSpPr>
          <p:cNvPr id="22" name="Arc 21">
            <a:extLst>
              <a:ext uri="{FF2B5EF4-FFF2-40B4-BE49-F238E27FC236}">
                <a16:creationId xmlns:a16="http://schemas.microsoft.com/office/drawing/2014/main" id="{CA799A72-C158-3903-240B-258019E17877}"/>
              </a:ext>
            </a:extLst>
          </p:cNvPr>
          <p:cNvSpPr/>
          <p:nvPr/>
        </p:nvSpPr>
        <p:spPr>
          <a:xfrm rot="8100000">
            <a:off x="3866841" y="3249910"/>
            <a:ext cx="1456372" cy="1456372"/>
          </a:xfrm>
          <a:prstGeom prst="arc">
            <a:avLst/>
          </a:prstGeom>
          <a:ln w="381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C18"/>
              </a:solidFill>
              <a:effectLst/>
              <a:uLnTx/>
              <a:uFillTx/>
              <a:latin typeface="Calibri" panose="020F0502020204030204"/>
              <a:ea typeface="+mn-ea"/>
              <a:cs typeface="+mn-cs"/>
            </a:endParaRPr>
          </a:p>
        </p:txBody>
      </p:sp>
      <p:pic>
        <p:nvPicPr>
          <p:cNvPr id="23" name="Graphic 22" descr="Checklist with solid fill">
            <a:extLst>
              <a:ext uri="{FF2B5EF4-FFF2-40B4-BE49-F238E27FC236}">
                <a16:creationId xmlns:a16="http://schemas.microsoft.com/office/drawing/2014/main" id="{EE02B325-346E-B8AF-D387-85A14AC958B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869032" y="3795216"/>
            <a:ext cx="365760" cy="365760"/>
          </a:xfrm>
          <a:prstGeom prst="rect">
            <a:avLst/>
          </a:prstGeom>
        </p:spPr>
      </p:pic>
      <p:cxnSp>
        <p:nvCxnSpPr>
          <p:cNvPr id="24" name="Straight Arrow Connector 23">
            <a:extLst>
              <a:ext uri="{FF2B5EF4-FFF2-40B4-BE49-F238E27FC236}">
                <a16:creationId xmlns:a16="http://schemas.microsoft.com/office/drawing/2014/main" id="{AA893D2D-D33D-E2EB-2187-EFA42452A321}"/>
              </a:ext>
            </a:extLst>
          </p:cNvPr>
          <p:cNvCxnSpPr>
            <a:cxnSpLocks/>
          </p:cNvCxnSpPr>
          <p:nvPr/>
        </p:nvCxnSpPr>
        <p:spPr>
          <a:xfrm>
            <a:off x="4046388"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List with solid fill">
            <a:extLst>
              <a:ext uri="{FF2B5EF4-FFF2-40B4-BE49-F238E27FC236}">
                <a16:creationId xmlns:a16="http://schemas.microsoft.com/office/drawing/2014/main" id="{AEF5CBC3-A3F3-4188-894D-291B1D30E60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12148" y="3281286"/>
            <a:ext cx="365760" cy="365760"/>
          </a:xfrm>
          <a:prstGeom prst="rect">
            <a:avLst/>
          </a:prstGeom>
        </p:spPr>
      </p:pic>
      <p:cxnSp>
        <p:nvCxnSpPr>
          <p:cNvPr id="26" name="Straight Arrow Connector 25">
            <a:extLst>
              <a:ext uri="{FF2B5EF4-FFF2-40B4-BE49-F238E27FC236}">
                <a16:creationId xmlns:a16="http://schemas.microsoft.com/office/drawing/2014/main" id="{092693AB-C7FE-DEBD-07AF-AC5257FC5DFC}"/>
              </a:ext>
            </a:extLst>
          </p:cNvPr>
          <p:cNvCxnSpPr>
            <a:cxnSpLocks/>
          </p:cNvCxnSpPr>
          <p:nvPr/>
        </p:nvCxnSpPr>
        <p:spPr>
          <a:xfrm flipH="1">
            <a:off x="4046388"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Checklist with solid fill">
            <a:extLst>
              <a:ext uri="{FF2B5EF4-FFF2-40B4-BE49-F238E27FC236}">
                <a16:creationId xmlns:a16="http://schemas.microsoft.com/office/drawing/2014/main" id="{BB8BF79A-B485-435C-D1EB-D9EC9A94FD1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12148" y="3795216"/>
            <a:ext cx="365760" cy="365760"/>
          </a:xfrm>
          <a:prstGeom prst="rect">
            <a:avLst/>
          </a:prstGeom>
        </p:spPr>
      </p:pic>
      <p:cxnSp>
        <p:nvCxnSpPr>
          <p:cNvPr id="28" name="Straight Arrow Connector 27">
            <a:extLst>
              <a:ext uri="{FF2B5EF4-FFF2-40B4-BE49-F238E27FC236}">
                <a16:creationId xmlns:a16="http://schemas.microsoft.com/office/drawing/2014/main" id="{55CBAD54-ADC4-6F7F-1AFC-3297C1197C0A}"/>
              </a:ext>
            </a:extLst>
          </p:cNvPr>
          <p:cNvCxnSpPr>
            <a:cxnSpLocks/>
          </p:cNvCxnSpPr>
          <p:nvPr/>
        </p:nvCxnSpPr>
        <p:spPr>
          <a:xfrm>
            <a:off x="7105590" y="3713268"/>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List with solid fill">
            <a:extLst>
              <a:ext uri="{FF2B5EF4-FFF2-40B4-BE49-F238E27FC236}">
                <a16:creationId xmlns:a16="http://schemas.microsoft.com/office/drawing/2014/main" id="{3B6B8D68-49EE-8280-AD04-41A698512A3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71350" y="3281286"/>
            <a:ext cx="365760" cy="365760"/>
          </a:xfrm>
          <a:prstGeom prst="rect">
            <a:avLst/>
          </a:prstGeom>
        </p:spPr>
      </p:pic>
      <p:cxnSp>
        <p:nvCxnSpPr>
          <p:cNvPr id="30" name="Straight Arrow Connector 29">
            <a:extLst>
              <a:ext uri="{FF2B5EF4-FFF2-40B4-BE49-F238E27FC236}">
                <a16:creationId xmlns:a16="http://schemas.microsoft.com/office/drawing/2014/main" id="{4CF71F5C-CC0B-8356-B675-68EEBE495BC7}"/>
              </a:ext>
            </a:extLst>
          </p:cNvPr>
          <p:cNvCxnSpPr>
            <a:cxnSpLocks/>
          </p:cNvCxnSpPr>
          <p:nvPr/>
        </p:nvCxnSpPr>
        <p:spPr>
          <a:xfrm flipH="1">
            <a:off x="7105590" y="4223361"/>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Checklist with solid fill">
            <a:extLst>
              <a:ext uri="{FF2B5EF4-FFF2-40B4-BE49-F238E27FC236}">
                <a16:creationId xmlns:a16="http://schemas.microsoft.com/office/drawing/2014/main" id="{2D0EB7E4-69FD-33C1-28FD-1945CB37FAB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71350" y="3795216"/>
            <a:ext cx="365760" cy="365760"/>
          </a:xfrm>
          <a:prstGeom prst="rect">
            <a:avLst/>
          </a:prstGeom>
        </p:spPr>
      </p:pic>
      <p:cxnSp>
        <p:nvCxnSpPr>
          <p:cNvPr id="32" name="Straight Arrow Connector 31">
            <a:extLst>
              <a:ext uri="{FF2B5EF4-FFF2-40B4-BE49-F238E27FC236}">
                <a16:creationId xmlns:a16="http://schemas.microsoft.com/office/drawing/2014/main" id="{94AFCEEF-B415-6B2D-5EE7-3AF54043BBA4}"/>
              </a:ext>
            </a:extLst>
          </p:cNvPr>
          <p:cNvCxnSpPr>
            <a:cxnSpLocks/>
          </p:cNvCxnSpPr>
          <p:nvPr/>
        </p:nvCxnSpPr>
        <p:spPr>
          <a:xfrm>
            <a:off x="9689165" y="3709722"/>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List with solid fill">
            <a:extLst>
              <a:ext uri="{FF2B5EF4-FFF2-40B4-BE49-F238E27FC236}">
                <a16:creationId xmlns:a16="http://schemas.microsoft.com/office/drawing/2014/main" id="{1FDB1A30-746E-6F26-2515-BEE815E13EB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4925" y="3277740"/>
            <a:ext cx="365760" cy="365760"/>
          </a:xfrm>
          <a:prstGeom prst="rect">
            <a:avLst/>
          </a:prstGeom>
        </p:spPr>
      </p:pic>
      <p:cxnSp>
        <p:nvCxnSpPr>
          <p:cNvPr id="34" name="Straight Arrow Connector 33">
            <a:extLst>
              <a:ext uri="{FF2B5EF4-FFF2-40B4-BE49-F238E27FC236}">
                <a16:creationId xmlns:a16="http://schemas.microsoft.com/office/drawing/2014/main" id="{E172D5A6-6160-96FD-4907-4C4938DE8845}"/>
              </a:ext>
            </a:extLst>
          </p:cNvPr>
          <p:cNvCxnSpPr>
            <a:cxnSpLocks/>
          </p:cNvCxnSpPr>
          <p:nvPr/>
        </p:nvCxnSpPr>
        <p:spPr>
          <a:xfrm flipH="1">
            <a:off x="9689165" y="4219815"/>
            <a:ext cx="1097280" cy="0"/>
          </a:xfrm>
          <a:prstGeom prst="straightConnector1">
            <a:avLst/>
          </a:prstGeom>
          <a:ln w="31750">
            <a:solidFill>
              <a:schemeClr val="accent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Checklist with solid fill">
            <a:extLst>
              <a:ext uri="{FF2B5EF4-FFF2-40B4-BE49-F238E27FC236}">
                <a16:creationId xmlns:a16="http://schemas.microsoft.com/office/drawing/2014/main" id="{CB8B3AE5-AD54-5CCA-BF72-9895CF5CFEC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054925" y="3791670"/>
            <a:ext cx="365760" cy="365760"/>
          </a:xfrm>
          <a:prstGeom prst="rect">
            <a:avLst/>
          </a:prstGeom>
        </p:spPr>
      </p:pic>
      <p:sp>
        <p:nvSpPr>
          <p:cNvPr id="36" name="TextBox 35">
            <a:extLst>
              <a:ext uri="{FF2B5EF4-FFF2-40B4-BE49-F238E27FC236}">
                <a16:creationId xmlns:a16="http://schemas.microsoft.com/office/drawing/2014/main" id="{0626DAE9-B900-9200-99A2-1DDCB83F033A}"/>
              </a:ext>
            </a:extLst>
          </p:cNvPr>
          <p:cNvSpPr txBox="1"/>
          <p:nvPr/>
        </p:nvSpPr>
        <p:spPr>
          <a:xfrm>
            <a:off x="1" y="6425231"/>
            <a:ext cx="4136069" cy="256545"/>
          </a:xfrm>
          <a:prstGeom prst="rect">
            <a:avLst/>
          </a:prstGeom>
          <a:noFill/>
        </p:spPr>
        <p:txBody>
          <a:bodyPr wrap="none" rtlCol="0">
            <a:spAutoFit/>
          </a:bodyPr>
          <a:lstStyle/>
          <a:p>
            <a:pPr defTabSz="1219170">
              <a:defRPr/>
            </a:pPr>
            <a:r>
              <a:rPr lang="en-US" sz="1067">
                <a:solidFill>
                  <a:srgbClr val="E7E6E6">
                    <a:lumMod val="75000"/>
                  </a:srgbClr>
                </a:solidFill>
                <a:latin typeface="Arial" panose="020B0604020202020204" pitchFamily="34" charset="0"/>
                <a:cs typeface="Arial" panose="020B0604020202020204" pitchFamily="34" charset="0"/>
              </a:rPr>
              <a:t>©2024 Corporate One Federal Credit Union. All Rights Reserved.</a:t>
            </a:r>
          </a:p>
        </p:txBody>
      </p:sp>
    </p:spTree>
    <p:extLst>
      <p:ext uri="{BB962C8B-B14F-4D97-AF65-F5344CB8AC3E}">
        <p14:creationId xmlns:p14="http://schemas.microsoft.com/office/powerpoint/2010/main" val="410752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778D-82A0-C7F0-0D78-FEFDEECDD4FC}"/>
              </a:ext>
            </a:extLst>
          </p:cNvPr>
          <p:cNvSpPr>
            <a:spLocks noGrp="1"/>
          </p:cNvSpPr>
          <p:nvPr>
            <p:ph type="title"/>
          </p:nvPr>
        </p:nvSpPr>
        <p:spPr/>
        <p:txBody>
          <a:bodyPr/>
          <a:lstStyle/>
          <a:p>
            <a:r>
              <a:rPr lang="en-US"/>
              <a:t>Consumers are seeing what’s possible</a:t>
            </a:r>
          </a:p>
        </p:txBody>
      </p:sp>
      <p:sp>
        <p:nvSpPr>
          <p:cNvPr id="3" name="Content Placeholder 2">
            <a:extLst>
              <a:ext uri="{FF2B5EF4-FFF2-40B4-BE49-F238E27FC236}">
                <a16:creationId xmlns:a16="http://schemas.microsoft.com/office/drawing/2014/main" id="{0DC7E415-8B94-AB18-17EB-55B1B8BADB5C}"/>
              </a:ext>
            </a:extLst>
          </p:cNvPr>
          <p:cNvSpPr>
            <a:spLocks noGrp="1"/>
          </p:cNvSpPr>
          <p:nvPr>
            <p:ph idx="1"/>
          </p:nvPr>
        </p:nvSpPr>
        <p:spPr>
          <a:xfrm>
            <a:off x="6418379" y="1536174"/>
            <a:ext cx="4647446" cy="3785652"/>
          </a:xfrm>
        </p:spPr>
        <p:txBody>
          <a:bodyPr>
            <a:normAutofit lnSpcReduction="10000"/>
          </a:bodyPr>
          <a:lstStyle/>
          <a:p>
            <a:r>
              <a:rPr lang="en-US" sz="2800"/>
              <a:t>Nearly 70% of DDAs in the U.S. can receive immediate payments today!</a:t>
            </a:r>
          </a:p>
          <a:p>
            <a:r>
              <a:rPr lang="en-US" sz="2800"/>
              <a:t>739 financial institutions are on the RTP</a:t>
            </a:r>
            <a:r>
              <a:rPr lang="en-US" sz="2800" baseline="30000">
                <a:latin typeface="Avenir Book" panose="02000503020000020003"/>
                <a:cs typeface="Times New Roman" panose="02020603050405020304" pitchFamily="18" charset="0"/>
              </a:rPr>
              <a:t>®</a:t>
            </a:r>
            <a:r>
              <a:rPr lang="en-US" sz="2800"/>
              <a:t> network. (231 CUs)</a:t>
            </a:r>
          </a:p>
          <a:p>
            <a:r>
              <a:rPr lang="en-US" sz="2800"/>
              <a:t>Over 960 financial institutions are already on the </a:t>
            </a:r>
            <a:r>
              <a:rPr lang="en-US" sz="2800" err="1"/>
              <a:t>FedNow</a:t>
            </a:r>
            <a:r>
              <a:rPr lang="en-US" sz="2800" baseline="30000">
                <a:latin typeface="Avenir Book" panose="02000503020000020003"/>
                <a:cs typeface="Times New Roman" panose="02020603050405020304" pitchFamily="18" charset="0"/>
              </a:rPr>
              <a:t>®</a:t>
            </a:r>
            <a:r>
              <a:rPr lang="en-US" sz="2800"/>
              <a:t> Service. (194 CUs)</a:t>
            </a:r>
          </a:p>
        </p:txBody>
      </p:sp>
      <p:sp>
        <p:nvSpPr>
          <p:cNvPr id="4" name="Slide Number Placeholder 3">
            <a:extLst>
              <a:ext uri="{FF2B5EF4-FFF2-40B4-BE49-F238E27FC236}">
                <a16:creationId xmlns:a16="http://schemas.microsoft.com/office/drawing/2014/main" id="{CA7F4E4A-E509-6EA3-609F-F6CF797BB2C2}"/>
              </a:ext>
            </a:extLst>
          </p:cNvPr>
          <p:cNvSpPr>
            <a:spLocks noGrp="1"/>
          </p:cNvSpPr>
          <p:nvPr>
            <p:ph type="sldNum" sz="quarter" idx="4294967295"/>
          </p:nvPr>
        </p:nvSpPr>
        <p:spPr>
          <a:xfrm>
            <a:off x="11065825" y="6528816"/>
            <a:ext cx="1066800" cy="329184"/>
          </a:xfrm>
          <a:prstGeom prst="rect">
            <a:avLst/>
          </a:prstGeom>
        </p:spPr>
        <p:txBody>
          <a:bodyPr vert="horz" lIns="91440" tIns="45720" rIns="91440" bIns="45720" rtlCol="0" anchor="ctr"/>
          <a:lstStyle>
            <a:defPPr>
              <a:defRPr lang="en-US"/>
            </a:defPPr>
            <a:lvl1pPr marL="356616" indent="-237744" algn="r" defTabSz="914400" rtl="0" eaLnBrk="1" latinLnBrk="0" hangingPunct="1">
              <a:spcBef>
                <a:spcPts val="24"/>
              </a:spcBef>
              <a:defRPr sz="1000" b="1" kern="1200">
                <a:solidFill>
                  <a:schemeClr val="tx2"/>
                </a:solidFill>
                <a:latin typeface="Avenir Book"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5D280-8726-41A4-8AEC-4A9E74DE9287}" type="slidenum">
              <a:rPr lang="en-US" smtClean="0"/>
              <a:pPr/>
              <a:t>4</a:t>
            </a:fld>
            <a:endParaRPr lang="en-US"/>
          </a:p>
        </p:txBody>
      </p:sp>
      <p:sp>
        <p:nvSpPr>
          <p:cNvPr id="5" name="TextBox 4">
            <a:extLst>
              <a:ext uri="{FF2B5EF4-FFF2-40B4-BE49-F238E27FC236}">
                <a16:creationId xmlns:a16="http://schemas.microsoft.com/office/drawing/2014/main" id="{C01DCAA8-9D0D-6F77-0F2B-8B74B07DCD10}"/>
              </a:ext>
            </a:extLst>
          </p:cNvPr>
          <p:cNvSpPr txBox="1"/>
          <p:nvPr/>
        </p:nvSpPr>
        <p:spPr>
          <a:xfrm>
            <a:off x="1416964" y="1536174"/>
            <a:ext cx="3571875" cy="3847207"/>
          </a:xfrm>
          <a:prstGeom prst="rect">
            <a:avLst/>
          </a:prstGeom>
          <a:solidFill>
            <a:schemeClr val="bg1">
              <a:lumMod val="95000"/>
            </a:schemeClr>
          </a:solidFill>
        </p:spPr>
        <p:txBody>
          <a:bodyPr wrap="square" rtlCol="0">
            <a:spAutoFit/>
          </a:bodyPr>
          <a:lstStyle/>
          <a:p>
            <a:pPr algn="ctr"/>
            <a:br>
              <a:rPr lang="en-US" sz="3200">
                <a:solidFill>
                  <a:schemeClr val="accent5">
                    <a:lumMod val="90000"/>
                    <a:lumOff val="10000"/>
                  </a:schemeClr>
                </a:solidFill>
              </a:rPr>
            </a:br>
            <a:br>
              <a:rPr lang="en-US" sz="3200">
                <a:solidFill>
                  <a:schemeClr val="accent5">
                    <a:lumMod val="90000"/>
                    <a:lumOff val="10000"/>
                  </a:schemeClr>
                </a:solidFill>
              </a:rPr>
            </a:br>
            <a:br>
              <a:rPr lang="en-US" sz="3200">
                <a:solidFill>
                  <a:schemeClr val="accent5">
                    <a:lumMod val="90000"/>
                    <a:lumOff val="10000"/>
                  </a:schemeClr>
                </a:solidFill>
              </a:rPr>
            </a:br>
            <a:r>
              <a:rPr lang="en-US" sz="2800">
                <a:solidFill>
                  <a:schemeClr val="tx2"/>
                </a:solidFill>
                <a:latin typeface="Gibson Book"/>
              </a:rPr>
              <a:t>More than </a:t>
            </a:r>
            <a:r>
              <a:rPr lang="en-US" sz="2800" b="1">
                <a:solidFill>
                  <a:schemeClr val="tx2"/>
                </a:solidFill>
                <a:latin typeface="Gibson Book"/>
              </a:rPr>
              <a:t>9 out of 10 </a:t>
            </a:r>
            <a:r>
              <a:rPr lang="en-US" sz="2800">
                <a:solidFill>
                  <a:schemeClr val="tx2"/>
                </a:solidFill>
                <a:latin typeface="Gibson Book"/>
              </a:rPr>
              <a:t>Americans used some form of digital payment in 2023. </a:t>
            </a:r>
            <a:br>
              <a:rPr lang="en-US" sz="3200">
                <a:solidFill>
                  <a:schemeClr val="accent5">
                    <a:lumMod val="90000"/>
                    <a:lumOff val="10000"/>
                  </a:schemeClr>
                </a:solidFill>
              </a:rPr>
            </a:br>
            <a:endParaRPr lang="en-US" sz="3200">
              <a:solidFill>
                <a:schemeClr val="accent5">
                  <a:lumMod val="90000"/>
                  <a:lumOff val="10000"/>
                </a:schemeClr>
              </a:solidFill>
            </a:endParaRPr>
          </a:p>
        </p:txBody>
      </p:sp>
      <p:pic>
        <p:nvPicPr>
          <p:cNvPr id="6" name="Picture 5">
            <a:extLst>
              <a:ext uri="{FF2B5EF4-FFF2-40B4-BE49-F238E27FC236}">
                <a16:creationId xmlns:a16="http://schemas.microsoft.com/office/drawing/2014/main" id="{14D65B48-7FBF-D907-DB41-41BC0D05F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663" y="1749117"/>
            <a:ext cx="914479" cy="914479"/>
          </a:xfrm>
          <a:prstGeom prst="rect">
            <a:avLst/>
          </a:prstGeom>
        </p:spPr>
      </p:pic>
      <p:sp>
        <p:nvSpPr>
          <p:cNvPr id="7" name="TextBox 6">
            <a:extLst>
              <a:ext uri="{FF2B5EF4-FFF2-40B4-BE49-F238E27FC236}">
                <a16:creationId xmlns:a16="http://schemas.microsoft.com/office/drawing/2014/main" id="{C9C56348-7C01-3789-743D-5E3E4FCC32D2}"/>
              </a:ext>
            </a:extLst>
          </p:cNvPr>
          <p:cNvSpPr txBox="1"/>
          <p:nvPr/>
        </p:nvSpPr>
        <p:spPr>
          <a:xfrm>
            <a:off x="1336557" y="5496741"/>
            <a:ext cx="10855443" cy="461665"/>
          </a:xfrm>
          <a:prstGeom prst="rect">
            <a:avLst/>
          </a:prstGeom>
          <a:noFill/>
        </p:spPr>
        <p:txBody>
          <a:bodyPr wrap="square" rtlCol="0">
            <a:spAutoFit/>
          </a:bodyPr>
          <a:lstStyle/>
          <a:p>
            <a:r>
              <a:rPr lang="en-US" sz="1200">
                <a:solidFill>
                  <a:schemeClr val="bg1">
                    <a:lumMod val="85000"/>
                  </a:schemeClr>
                </a:solidFill>
                <a:latin typeface="Avenir Book" panose="02000503020000020003"/>
              </a:rPr>
              <a:t>Sources: </a:t>
            </a:r>
            <a:r>
              <a:rPr lang="en-US" sz="1200">
                <a:solidFill>
                  <a:schemeClr val="bg1">
                    <a:lumMod val="85000"/>
                  </a:schemeClr>
                </a:solidFill>
                <a:effectLst/>
                <a:latin typeface="Avenir Book" panose="02000503020000020003"/>
                <a:ea typeface="Calibri" panose="020F0502020204030204" pitchFamily="34" charset="0"/>
                <a:cs typeface="Times New Roman" panose="02020603050405020304" pitchFamily="18" charset="0"/>
              </a:rPr>
              <a:t>https://www.mckinsey.com/industries/financial-services/our-insights/banking-matters/consumer-digital-payments-already-mainstream-increasingly-embedded-still-evolving, https://www.theclearinghouse.org/payment-systems/rtp/institution, https://www.frbservices.org/financial-services/fednow/organizations</a:t>
            </a:r>
            <a:endParaRPr lang="en-US" sz="1600">
              <a:solidFill>
                <a:schemeClr val="bg1">
                  <a:lumMod val="75000"/>
                </a:schemeClr>
              </a:solidFill>
              <a:latin typeface="Avenir Book" panose="02000503020000020003"/>
            </a:endParaRPr>
          </a:p>
        </p:txBody>
      </p:sp>
      <p:sp>
        <p:nvSpPr>
          <p:cNvPr id="8" name="TextBox 7">
            <a:extLst>
              <a:ext uri="{FF2B5EF4-FFF2-40B4-BE49-F238E27FC236}">
                <a16:creationId xmlns:a16="http://schemas.microsoft.com/office/drawing/2014/main" id="{D3B1D277-2504-B178-0818-C75DC1D5E9C4}"/>
              </a:ext>
            </a:extLst>
          </p:cNvPr>
          <p:cNvSpPr txBox="1"/>
          <p:nvPr/>
        </p:nvSpPr>
        <p:spPr>
          <a:xfrm>
            <a:off x="0" y="6435496"/>
            <a:ext cx="42032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75000"/>
                  </a:srgbClr>
                </a:solidFill>
                <a:effectLst/>
                <a:uLnTx/>
                <a:uFillTx/>
                <a:ea typeface="+mn-ea"/>
                <a:cs typeface="Times New Roman" panose="02020603050405020304" pitchFamily="18" charset="0"/>
              </a:rPr>
              <a:t>©</a:t>
            </a:r>
            <a:r>
              <a:rPr kumimoji="0" lang="en-US" sz="1200" b="0" i="0" u="none" strike="noStrike" kern="1200" cap="none" spc="0" normalizeH="0" baseline="0" noProof="0">
                <a:ln>
                  <a:noFill/>
                </a:ln>
                <a:solidFill>
                  <a:srgbClr val="E7E6E6">
                    <a:lumMod val="75000"/>
                  </a:srgbClr>
                </a:solidFill>
                <a:effectLst/>
                <a:uLnTx/>
                <a:uFillTx/>
                <a:ea typeface="+mn-ea"/>
                <a:cs typeface="+mn-cs"/>
              </a:rPr>
              <a:t>2024 Corporate One Federal Credit Union. All Rights Reserved.</a:t>
            </a:r>
          </a:p>
        </p:txBody>
      </p:sp>
    </p:spTree>
    <p:extLst>
      <p:ext uri="{BB962C8B-B14F-4D97-AF65-F5344CB8AC3E}">
        <p14:creationId xmlns:p14="http://schemas.microsoft.com/office/powerpoint/2010/main" val="69055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6044-CB48-7D9A-E135-DE318935516C}"/>
              </a:ext>
            </a:extLst>
          </p:cNvPr>
          <p:cNvSpPr>
            <a:spLocks noGrp="1"/>
          </p:cNvSpPr>
          <p:nvPr>
            <p:ph type="title"/>
          </p:nvPr>
        </p:nvSpPr>
        <p:spPr/>
        <p:txBody>
          <a:bodyPr/>
          <a:lstStyle/>
          <a:p>
            <a:r>
              <a:rPr lang="en-US"/>
              <a:t>Volume continues to grow</a:t>
            </a:r>
          </a:p>
        </p:txBody>
      </p:sp>
      <p:sp>
        <p:nvSpPr>
          <p:cNvPr id="4" name="Slide Number Placeholder 3">
            <a:extLst>
              <a:ext uri="{FF2B5EF4-FFF2-40B4-BE49-F238E27FC236}">
                <a16:creationId xmlns:a16="http://schemas.microsoft.com/office/drawing/2014/main" id="{71B3F21B-EB2A-5D08-83CF-D7A95E82235D}"/>
              </a:ext>
            </a:extLst>
          </p:cNvPr>
          <p:cNvSpPr>
            <a:spLocks noGrp="1"/>
          </p:cNvSpPr>
          <p:nvPr>
            <p:ph type="sldNum" sz="quarter" idx="4"/>
          </p:nvPr>
        </p:nvSpPr>
        <p:spPr>
          <a:xfrm>
            <a:off x="11065825" y="6528816"/>
            <a:ext cx="1066800" cy="329184"/>
          </a:xfrm>
          <a:prstGeom prst="rect">
            <a:avLst/>
          </a:prstGeom>
        </p:spPr>
        <p:txBody>
          <a:bodyPr vert="horz" lIns="91440" tIns="45720" rIns="91440" bIns="45720" rtlCol="0" anchor="ctr"/>
          <a:lstStyle>
            <a:defPPr>
              <a:defRPr lang="en-US"/>
            </a:defPPr>
            <a:lvl1pPr marL="356616" indent="-237744" algn="r" defTabSz="914400" rtl="0" eaLnBrk="1" latinLnBrk="0" hangingPunct="1">
              <a:spcBef>
                <a:spcPts val="24"/>
              </a:spcBef>
              <a:defRPr sz="1000" b="1" kern="1200">
                <a:solidFill>
                  <a:schemeClr val="tx2"/>
                </a:solidFill>
                <a:latin typeface="Avenir Book"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5D280-8726-41A4-8AEC-4A9E74DE9287}" type="slidenum">
              <a:rPr lang="en-US" smtClean="0"/>
              <a:pPr/>
              <a:t>5</a:t>
            </a:fld>
            <a:endParaRPr lang="en-US"/>
          </a:p>
        </p:txBody>
      </p:sp>
      <p:pic>
        <p:nvPicPr>
          <p:cNvPr id="5" name="Picture 4">
            <a:extLst>
              <a:ext uri="{FF2B5EF4-FFF2-40B4-BE49-F238E27FC236}">
                <a16:creationId xmlns:a16="http://schemas.microsoft.com/office/drawing/2014/main" id="{B29AF2D8-9DFF-3B63-E071-346845505B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1763588"/>
            <a:ext cx="3985457" cy="3330824"/>
          </a:xfrm>
          <a:prstGeom prst="rect">
            <a:avLst/>
          </a:prstGeom>
        </p:spPr>
      </p:pic>
      <p:sp>
        <p:nvSpPr>
          <p:cNvPr id="7" name="TextBox 6">
            <a:extLst>
              <a:ext uri="{FF2B5EF4-FFF2-40B4-BE49-F238E27FC236}">
                <a16:creationId xmlns:a16="http://schemas.microsoft.com/office/drawing/2014/main" id="{6B0AC118-8B33-2C6E-99F2-A205ACD6F0E8}"/>
              </a:ext>
            </a:extLst>
          </p:cNvPr>
          <p:cNvSpPr txBox="1"/>
          <p:nvPr/>
        </p:nvSpPr>
        <p:spPr>
          <a:xfrm>
            <a:off x="114300" y="5239500"/>
            <a:ext cx="4849545" cy="307777"/>
          </a:xfrm>
          <a:prstGeom prst="rect">
            <a:avLst/>
          </a:prstGeom>
          <a:noFill/>
        </p:spPr>
        <p:txBody>
          <a:bodyPr wrap="square" rtlCol="0">
            <a:spAutoFit/>
          </a:bodyPr>
          <a:lstStyle/>
          <a:p>
            <a:r>
              <a:rPr lang="en-US" sz="1400">
                <a:solidFill>
                  <a:schemeClr val="bg1">
                    <a:lumMod val="75000"/>
                  </a:schemeClr>
                </a:solidFill>
                <a:latin typeface="Avenir Book" panose="02000503020000020003"/>
              </a:rPr>
              <a:t>Source: https://www.theclearinghouse.org/payment-systems/rtp</a:t>
            </a:r>
          </a:p>
        </p:txBody>
      </p:sp>
      <p:pic>
        <p:nvPicPr>
          <p:cNvPr id="6" name="Picture 5">
            <a:extLst>
              <a:ext uri="{FF2B5EF4-FFF2-40B4-BE49-F238E27FC236}">
                <a16:creationId xmlns:a16="http://schemas.microsoft.com/office/drawing/2014/main" id="{CEA34483-9F2C-EE54-BC82-BC85F04D2F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845" y="1403239"/>
            <a:ext cx="6819387" cy="5089636"/>
          </a:xfrm>
          <a:prstGeom prst="rect">
            <a:avLst/>
          </a:prstGeom>
        </p:spPr>
      </p:pic>
      <p:sp>
        <p:nvSpPr>
          <p:cNvPr id="11" name="TextBox 10">
            <a:extLst>
              <a:ext uri="{FF2B5EF4-FFF2-40B4-BE49-F238E27FC236}">
                <a16:creationId xmlns:a16="http://schemas.microsoft.com/office/drawing/2014/main" id="{A8B362C6-2049-EB0C-5117-CE4F8B2EECA8}"/>
              </a:ext>
            </a:extLst>
          </p:cNvPr>
          <p:cNvSpPr txBox="1"/>
          <p:nvPr/>
        </p:nvSpPr>
        <p:spPr>
          <a:xfrm>
            <a:off x="0" y="6435496"/>
            <a:ext cx="42032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75000"/>
                  </a:srgbClr>
                </a:solidFill>
                <a:effectLst/>
                <a:uLnTx/>
                <a:uFillTx/>
                <a:ea typeface="+mn-ea"/>
                <a:cs typeface="Times New Roman" panose="02020603050405020304" pitchFamily="18" charset="0"/>
              </a:rPr>
              <a:t>©</a:t>
            </a:r>
            <a:r>
              <a:rPr kumimoji="0" lang="en-US" sz="1200" b="0" i="0" u="none" strike="noStrike" kern="1200" cap="none" spc="0" normalizeH="0" baseline="0" noProof="0">
                <a:ln>
                  <a:noFill/>
                </a:ln>
                <a:solidFill>
                  <a:srgbClr val="E7E6E6">
                    <a:lumMod val="75000"/>
                  </a:srgbClr>
                </a:solidFill>
                <a:effectLst/>
                <a:uLnTx/>
                <a:uFillTx/>
                <a:ea typeface="+mn-ea"/>
                <a:cs typeface="+mn-cs"/>
              </a:rPr>
              <a:t>2024 Corporate One Federal Credit Union. All Rights Reserved.</a:t>
            </a:r>
          </a:p>
        </p:txBody>
      </p:sp>
    </p:spTree>
    <p:extLst>
      <p:ext uri="{BB962C8B-B14F-4D97-AF65-F5344CB8AC3E}">
        <p14:creationId xmlns:p14="http://schemas.microsoft.com/office/powerpoint/2010/main" val="80329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2068-B4E0-446B-B59B-A05BA85D7F55}"/>
              </a:ext>
            </a:extLst>
          </p:cNvPr>
          <p:cNvSpPr>
            <a:spLocks noGrp="1"/>
          </p:cNvSpPr>
          <p:nvPr>
            <p:ph type="title"/>
          </p:nvPr>
        </p:nvSpPr>
        <p:spPr/>
        <p:txBody>
          <a:bodyPr>
            <a:normAutofit/>
          </a:bodyPr>
          <a:lstStyle/>
          <a:p>
            <a:r>
              <a:rPr lang="en-US"/>
              <a:t>How RTP capabilities are being used today</a:t>
            </a:r>
          </a:p>
        </p:txBody>
      </p:sp>
      <p:graphicFrame>
        <p:nvGraphicFramePr>
          <p:cNvPr id="8" name="Table 8">
            <a:extLst>
              <a:ext uri="{FF2B5EF4-FFF2-40B4-BE49-F238E27FC236}">
                <a16:creationId xmlns:a16="http://schemas.microsoft.com/office/drawing/2014/main" id="{CF8A164E-1CE4-4945-BF19-70782D53071D}"/>
              </a:ext>
            </a:extLst>
          </p:cNvPr>
          <p:cNvGraphicFramePr>
            <a:graphicFrameLocks noGrp="1"/>
          </p:cNvGraphicFramePr>
          <p:nvPr>
            <p:ph idx="1"/>
            <p:extLst>
              <p:ext uri="{D42A27DB-BD31-4B8C-83A1-F6EECF244321}">
                <p14:modId xmlns:p14="http://schemas.microsoft.com/office/powerpoint/2010/main" val="1651048626"/>
              </p:ext>
            </p:extLst>
          </p:nvPr>
        </p:nvGraphicFramePr>
        <p:xfrm>
          <a:off x="793517" y="2682629"/>
          <a:ext cx="10515599" cy="2743202"/>
        </p:xfrm>
        <a:graphic>
          <a:graphicData uri="http://schemas.openxmlformats.org/drawingml/2006/table">
            <a:tbl>
              <a:tblPr firstRow="1" bandRow="1"/>
              <a:tblGrid>
                <a:gridCol w="5294062">
                  <a:extLst>
                    <a:ext uri="{9D8B030D-6E8A-4147-A177-3AD203B41FA5}">
                      <a16:colId xmlns:a16="http://schemas.microsoft.com/office/drawing/2014/main" val="3676271902"/>
                    </a:ext>
                  </a:extLst>
                </a:gridCol>
                <a:gridCol w="2518468">
                  <a:extLst>
                    <a:ext uri="{9D8B030D-6E8A-4147-A177-3AD203B41FA5}">
                      <a16:colId xmlns:a16="http://schemas.microsoft.com/office/drawing/2014/main" val="1514557577"/>
                    </a:ext>
                  </a:extLst>
                </a:gridCol>
                <a:gridCol w="2703069">
                  <a:extLst>
                    <a:ext uri="{9D8B030D-6E8A-4147-A177-3AD203B41FA5}">
                      <a16:colId xmlns:a16="http://schemas.microsoft.com/office/drawing/2014/main" val="2419997397"/>
                    </a:ext>
                  </a:extLst>
                </a:gridCol>
              </a:tblGrid>
              <a:tr h="451967">
                <a:tc>
                  <a:txBody>
                    <a:bodyPr/>
                    <a:lstStyle/>
                    <a:p>
                      <a:endParaRPr lang="en-US" sz="130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algn="ctr"/>
                      <a:r>
                        <a:rPr lang="en-US" sz="1300" b="1">
                          <a:solidFill>
                            <a:schemeClr val="bg1"/>
                          </a:solidFill>
                        </a:rPr>
                        <a:t>Banks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algn="ctr"/>
                      <a:r>
                        <a:rPr lang="en-US" sz="1300" b="1">
                          <a:solidFill>
                            <a:schemeClr val="bg1"/>
                          </a:solidFill>
                        </a:rPr>
                        <a:t>Credit Unions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03990736"/>
                  </a:ext>
                </a:extLst>
              </a:tr>
              <a:tr h="458247">
                <a:tc>
                  <a:txBody>
                    <a:bodyPr/>
                    <a:lstStyle/>
                    <a:p>
                      <a:r>
                        <a:rPr lang="en-US" sz="1300">
                          <a:solidFill>
                            <a:schemeClr val="accent5"/>
                          </a:solidFill>
                        </a:rPr>
                        <a:t>B2B payments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300">
                          <a:solidFill>
                            <a:schemeClr val="accent5"/>
                          </a:solidFill>
                        </a:rPr>
                        <a:t>35%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300">
                          <a:solidFill>
                            <a:schemeClr val="accent5"/>
                          </a:solidFill>
                        </a:rPr>
                        <a:t>14%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35017443"/>
                  </a:ext>
                </a:extLst>
              </a:tr>
              <a:tr h="458247">
                <a:tc>
                  <a:txBody>
                    <a:bodyPr/>
                    <a:lstStyle/>
                    <a:p>
                      <a:r>
                        <a:rPr lang="en-US" sz="1300">
                          <a:solidFill>
                            <a:schemeClr val="accent5"/>
                          </a:solidFill>
                        </a:rPr>
                        <a:t>A2A payments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tc>
                  <a:txBody>
                    <a:bodyPr/>
                    <a:lstStyle/>
                    <a:p>
                      <a:pPr algn="ctr"/>
                      <a:r>
                        <a:rPr lang="en-US" sz="1300">
                          <a:solidFill>
                            <a:schemeClr val="accent5"/>
                          </a:solidFill>
                        </a:rPr>
                        <a:t>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tc>
                  <a:txBody>
                    <a:bodyPr/>
                    <a:lstStyle/>
                    <a:p>
                      <a:pPr algn="ctr"/>
                      <a:r>
                        <a:rPr lang="en-US" sz="1300">
                          <a:solidFill>
                            <a:schemeClr val="accent5"/>
                          </a:solidFill>
                        </a:rPr>
                        <a:t>45%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489262312"/>
                  </a:ext>
                </a:extLst>
              </a:tr>
              <a:tr h="458247">
                <a:tc>
                  <a:txBody>
                    <a:bodyPr/>
                    <a:lstStyle/>
                    <a:p>
                      <a:r>
                        <a:rPr lang="en-US" sz="1300">
                          <a:solidFill>
                            <a:schemeClr val="accent5"/>
                          </a:solidFill>
                        </a:rPr>
                        <a:t>Payroll (or expected payroll) payments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300">
                          <a:solidFill>
                            <a:schemeClr val="accent5"/>
                          </a:solidFill>
                        </a:rPr>
                        <a:t>25%</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300">
                          <a:solidFill>
                            <a:schemeClr val="accent5"/>
                          </a:solidFill>
                        </a:rPr>
                        <a:t>22%</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86049206"/>
                  </a:ext>
                </a:extLst>
              </a:tr>
              <a:tr h="458247">
                <a:tc>
                  <a:txBody>
                    <a:bodyPr/>
                    <a:lstStyle/>
                    <a:p>
                      <a:r>
                        <a:rPr lang="en-US" sz="1300">
                          <a:solidFill>
                            <a:schemeClr val="accent5"/>
                          </a:solidFill>
                        </a:rPr>
                        <a:t>Recurring bill pay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tc>
                  <a:txBody>
                    <a:bodyPr/>
                    <a:lstStyle/>
                    <a:p>
                      <a:pPr algn="ctr"/>
                      <a:r>
                        <a:rPr lang="en-US" sz="1300">
                          <a:solidFill>
                            <a:schemeClr val="accent5"/>
                          </a:solidFill>
                        </a:rPr>
                        <a:t>15%</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tc>
                  <a:txBody>
                    <a:bodyPr/>
                    <a:lstStyle/>
                    <a:p>
                      <a:pPr algn="ctr"/>
                      <a:r>
                        <a:rPr lang="en-US" sz="1300">
                          <a:solidFill>
                            <a:schemeClr val="accent5"/>
                          </a:solidFill>
                        </a:rPr>
                        <a:t>20%</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817940146"/>
                  </a:ext>
                </a:extLst>
              </a:tr>
              <a:tr h="458247">
                <a:tc>
                  <a:txBody>
                    <a:bodyPr/>
                    <a:lstStyle/>
                    <a:p>
                      <a:r>
                        <a:rPr lang="en-US" sz="1300">
                          <a:solidFill>
                            <a:schemeClr val="accent5"/>
                          </a:solidFill>
                        </a:rPr>
                        <a:t>Last-minute consumer payment</a:t>
                      </a:r>
                    </a:p>
                  </a:txBody>
                  <a:tcPr>
                    <a:lnL w="12700" cmpd="sng">
                      <a:noFill/>
                      <a:prstDash val="solid"/>
                    </a:lnL>
                    <a:lnR w="12700" cmpd="sng">
                      <a:noFill/>
                      <a:prstDash val="solid"/>
                    </a:lnR>
                    <a:lnT w="12700" cmpd="sng">
                      <a:noFill/>
                      <a:prstDash val="soli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a:solidFill>
                            <a:schemeClr val="accent5"/>
                          </a:solidFill>
                        </a:rPr>
                        <a:t>23%</a:t>
                      </a:r>
                    </a:p>
                  </a:txBody>
                  <a:tcPr>
                    <a:lnL w="12700" cmpd="sng">
                      <a:noFill/>
                      <a:prstDash val="solid"/>
                    </a:lnL>
                    <a:lnR w="12700" cmpd="sng">
                      <a:noFill/>
                      <a:prstDash val="solid"/>
                    </a:lnR>
                    <a:lnT w="12700" cmpd="sng">
                      <a:noFill/>
                      <a:prstDash val="soli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300">
                          <a:solidFill>
                            <a:schemeClr val="accent5"/>
                          </a:solidFill>
                        </a:rPr>
                        <a:t>31%</a:t>
                      </a:r>
                    </a:p>
                  </a:txBody>
                  <a:tcPr>
                    <a:lnL w="12700" cmpd="sng">
                      <a:noFill/>
                      <a:prstDash val="solid"/>
                    </a:lnL>
                    <a:lnR w="12700" cmpd="sng">
                      <a:noFill/>
                      <a:prstDash val="solid"/>
                    </a:lnR>
                    <a:lnT w="12700" cmpd="sng">
                      <a:noFill/>
                      <a:prstDash val="soli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1523474"/>
                  </a:ext>
                </a:extLst>
              </a:tr>
            </a:tbl>
          </a:graphicData>
        </a:graphic>
      </p:graphicFrame>
      <p:sp>
        <p:nvSpPr>
          <p:cNvPr id="10" name="TextBox 9">
            <a:extLst>
              <a:ext uri="{FF2B5EF4-FFF2-40B4-BE49-F238E27FC236}">
                <a16:creationId xmlns:a16="http://schemas.microsoft.com/office/drawing/2014/main" id="{1F473DF8-72DF-4A2B-9564-EE71F68AE3B6}"/>
              </a:ext>
            </a:extLst>
          </p:cNvPr>
          <p:cNvSpPr txBox="1"/>
          <p:nvPr/>
        </p:nvSpPr>
        <p:spPr>
          <a:xfrm>
            <a:off x="420770" y="1725722"/>
            <a:ext cx="10256521" cy="830997"/>
          </a:xfrm>
          <a:prstGeom prst="rect">
            <a:avLst/>
          </a:prstGeom>
          <a:noFill/>
        </p:spPr>
        <p:txBody>
          <a:bodyPr wrap="square" rtlCol="0">
            <a:spAutoFit/>
          </a:bodyPr>
          <a:lstStyle/>
          <a:p>
            <a:pPr defTabSz="914377"/>
            <a:r>
              <a:rPr lang="en-US" sz="2400">
                <a:solidFill>
                  <a:srgbClr val="5B9BD5"/>
                </a:solidFill>
                <a:latin typeface="Calibri" panose="020F0502020204030204"/>
              </a:rPr>
              <a:t>What are – or will be -  the 3 most important use cases for your organization’s RTP strategy?</a:t>
            </a:r>
          </a:p>
        </p:txBody>
      </p:sp>
      <p:sp>
        <p:nvSpPr>
          <p:cNvPr id="3" name="TextBox 2">
            <a:extLst>
              <a:ext uri="{FF2B5EF4-FFF2-40B4-BE49-F238E27FC236}">
                <a16:creationId xmlns:a16="http://schemas.microsoft.com/office/drawing/2014/main" id="{3F98A9A8-AE7C-0AB6-095D-68A54ACA88D8}"/>
              </a:ext>
            </a:extLst>
          </p:cNvPr>
          <p:cNvSpPr txBox="1"/>
          <p:nvPr/>
        </p:nvSpPr>
        <p:spPr>
          <a:xfrm>
            <a:off x="420769" y="5498708"/>
            <a:ext cx="90112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1200">
                <a:solidFill>
                  <a:prstClr val="white">
                    <a:lumMod val="75000"/>
                  </a:prstClr>
                </a:solidFill>
                <a:latin typeface="Calibri" panose="020F0502020204030204"/>
              </a:rPr>
              <a:t>Source: Cornerstone Advisors: What’s Going on In Banking 2024</a:t>
            </a:r>
          </a:p>
        </p:txBody>
      </p:sp>
      <p:sp>
        <p:nvSpPr>
          <p:cNvPr id="4" name="TextBox 3">
            <a:extLst>
              <a:ext uri="{FF2B5EF4-FFF2-40B4-BE49-F238E27FC236}">
                <a16:creationId xmlns:a16="http://schemas.microsoft.com/office/drawing/2014/main" id="{1CAECCA5-9BB8-9407-5A50-8A102C01A646}"/>
              </a:ext>
            </a:extLst>
          </p:cNvPr>
          <p:cNvSpPr txBox="1"/>
          <p:nvPr/>
        </p:nvSpPr>
        <p:spPr>
          <a:xfrm>
            <a:off x="57945" y="6291862"/>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294074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8CC0-2B2A-7DB2-28B3-B562C556B03F}"/>
              </a:ext>
            </a:extLst>
          </p:cNvPr>
          <p:cNvSpPr>
            <a:spLocks noGrp="1"/>
          </p:cNvSpPr>
          <p:nvPr>
            <p:ph type="title"/>
          </p:nvPr>
        </p:nvSpPr>
        <p:spPr/>
        <p:txBody>
          <a:bodyPr>
            <a:normAutofit/>
          </a:bodyPr>
          <a:lstStyle/>
          <a:p>
            <a:r>
              <a:rPr lang="en-US"/>
              <a:t>How RTP capabilities are being used today</a:t>
            </a:r>
          </a:p>
        </p:txBody>
      </p:sp>
      <p:sp>
        <p:nvSpPr>
          <p:cNvPr id="3" name="TextBox 2">
            <a:extLst>
              <a:ext uri="{FF2B5EF4-FFF2-40B4-BE49-F238E27FC236}">
                <a16:creationId xmlns:a16="http://schemas.microsoft.com/office/drawing/2014/main" id="{EA8E2B1C-A2D5-42C0-8EBA-A8BA31B3FCE3}"/>
              </a:ext>
            </a:extLst>
          </p:cNvPr>
          <p:cNvSpPr txBox="1"/>
          <p:nvPr/>
        </p:nvSpPr>
        <p:spPr>
          <a:xfrm>
            <a:off x="129272"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pic>
        <p:nvPicPr>
          <p:cNvPr id="4" name="Picture 3">
            <a:extLst>
              <a:ext uri="{FF2B5EF4-FFF2-40B4-BE49-F238E27FC236}">
                <a16:creationId xmlns:a16="http://schemas.microsoft.com/office/drawing/2014/main" id="{D6744CF0-867D-90F5-0345-CD971C765F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8918" y="1401022"/>
            <a:ext cx="8207451" cy="5060118"/>
          </a:xfrm>
          <a:prstGeom prst="rect">
            <a:avLst/>
          </a:prstGeom>
        </p:spPr>
      </p:pic>
    </p:spTree>
    <p:extLst>
      <p:ext uri="{BB962C8B-B14F-4D97-AF65-F5344CB8AC3E}">
        <p14:creationId xmlns:p14="http://schemas.microsoft.com/office/powerpoint/2010/main" val="171931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A36B-263E-00E7-B980-3CE03C0CC4BF}"/>
              </a:ext>
            </a:extLst>
          </p:cNvPr>
          <p:cNvSpPr>
            <a:spLocks noGrp="1"/>
          </p:cNvSpPr>
          <p:nvPr>
            <p:ph type="title"/>
          </p:nvPr>
        </p:nvSpPr>
        <p:spPr/>
        <p:txBody>
          <a:bodyPr>
            <a:normAutofit/>
          </a:bodyPr>
          <a:lstStyle/>
          <a:p>
            <a:r>
              <a:rPr lang="en-US"/>
              <a:t>Volume between 5:00 p.m. and 7:00 a.m. ET</a:t>
            </a:r>
          </a:p>
        </p:txBody>
      </p:sp>
      <p:sp>
        <p:nvSpPr>
          <p:cNvPr id="5" name="TextBox 4">
            <a:extLst>
              <a:ext uri="{FF2B5EF4-FFF2-40B4-BE49-F238E27FC236}">
                <a16:creationId xmlns:a16="http://schemas.microsoft.com/office/drawing/2014/main" id="{AA3D519D-4D88-BB41-FB47-D3BF5ECC961E}"/>
              </a:ext>
            </a:extLst>
          </p:cNvPr>
          <p:cNvSpPr txBox="1"/>
          <p:nvPr/>
        </p:nvSpPr>
        <p:spPr>
          <a:xfrm>
            <a:off x="57945"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pic>
        <p:nvPicPr>
          <p:cNvPr id="3" name="Picture 2">
            <a:extLst>
              <a:ext uri="{FF2B5EF4-FFF2-40B4-BE49-F238E27FC236}">
                <a16:creationId xmlns:a16="http://schemas.microsoft.com/office/drawing/2014/main" id="{FA52B7B7-366B-1ABF-2580-997B450CCE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62257"/>
            <a:ext cx="12192000" cy="4293704"/>
          </a:xfrm>
          <a:prstGeom prst="rect">
            <a:avLst/>
          </a:prstGeom>
        </p:spPr>
      </p:pic>
      <p:sp>
        <p:nvSpPr>
          <p:cNvPr id="4" name="TextBox 3">
            <a:extLst>
              <a:ext uri="{FF2B5EF4-FFF2-40B4-BE49-F238E27FC236}">
                <a16:creationId xmlns:a16="http://schemas.microsoft.com/office/drawing/2014/main" id="{B35D59DD-3147-9A3D-D5EF-40264F299EF4}"/>
              </a:ext>
            </a:extLst>
          </p:cNvPr>
          <p:cNvSpPr txBox="1"/>
          <p:nvPr/>
        </p:nvSpPr>
        <p:spPr>
          <a:xfrm>
            <a:off x="0" y="5739219"/>
            <a:ext cx="5312673" cy="246221"/>
          </a:xfrm>
          <a:prstGeom prst="rect">
            <a:avLst/>
          </a:prstGeom>
          <a:noFill/>
        </p:spPr>
        <p:txBody>
          <a:bodyPr wrap="none" rtlCol="0">
            <a:spAutoFit/>
          </a:bodyPr>
          <a:lstStyle/>
          <a:p>
            <a:pPr defTabSz="914377">
              <a:defRPr/>
            </a:pPr>
            <a:r>
              <a:rPr lang="en-US" sz="1000">
                <a:solidFill>
                  <a:srgbClr val="E7E6E6">
                    <a:lumMod val="75000"/>
                  </a:srgbClr>
                </a:solidFill>
                <a:cs typeface="Times New Roman" panose="02020603050405020304" pitchFamily="18" charset="0"/>
              </a:rPr>
              <a:t>1. Statistics based on Eastern Standard Time. All weekend transactions are considered after-hours</a:t>
            </a:r>
            <a:r>
              <a:rPr lang="en-US" sz="1000">
                <a:solidFill>
                  <a:srgbClr val="E7E6E6">
                    <a:lumMod val="75000"/>
                  </a:srgbClr>
                </a:solidFill>
              </a:rPr>
              <a:t>.</a:t>
            </a:r>
          </a:p>
        </p:txBody>
      </p:sp>
    </p:spTree>
    <p:extLst>
      <p:ext uri="{BB962C8B-B14F-4D97-AF65-F5344CB8AC3E}">
        <p14:creationId xmlns:p14="http://schemas.microsoft.com/office/powerpoint/2010/main" val="114583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3005-1D5C-4D5A-8ECC-E5955CEC24B8}"/>
              </a:ext>
            </a:extLst>
          </p:cNvPr>
          <p:cNvSpPr>
            <a:spLocks noGrp="1"/>
          </p:cNvSpPr>
          <p:nvPr>
            <p:ph type="title"/>
          </p:nvPr>
        </p:nvSpPr>
        <p:spPr/>
        <p:txBody>
          <a:bodyPr/>
          <a:lstStyle/>
          <a:p>
            <a:r>
              <a:rPr lang="en-US"/>
              <a:t>RTP implementation plans</a:t>
            </a:r>
          </a:p>
        </p:txBody>
      </p:sp>
      <p:graphicFrame>
        <p:nvGraphicFramePr>
          <p:cNvPr id="11" name="Chart 10">
            <a:extLst>
              <a:ext uri="{FF2B5EF4-FFF2-40B4-BE49-F238E27FC236}">
                <a16:creationId xmlns:a16="http://schemas.microsoft.com/office/drawing/2014/main" id="{71ABA3E4-3AFB-468A-B9DC-4159C43AAFED}"/>
              </a:ext>
            </a:extLst>
          </p:cNvPr>
          <p:cNvGraphicFramePr/>
          <p:nvPr>
            <p:extLst>
              <p:ext uri="{D42A27DB-BD31-4B8C-83A1-F6EECF244321}">
                <p14:modId xmlns:p14="http://schemas.microsoft.com/office/powerpoint/2010/main" val="3867240664"/>
              </p:ext>
            </p:extLst>
          </p:nvPr>
        </p:nvGraphicFramePr>
        <p:xfrm>
          <a:off x="503959" y="1445112"/>
          <a:ext cx="10515600" cy="48883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3CDFBEE-2831-4CEE-8D88-2DDC877593C3}"/>
              </a:ext>
            </a:extLst>
          </p:cNvPr>
          <p:cNvSpPr txBox="1"/>
          <p:nvPr/>
        </p:nvSpPr>
        <p:spPr>
          <a:xfrm>
            <a:off x="7371907" y="6333421"/>
            <a:ext cx="41766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1200">
                <a:solidFill>
                  <a:prstClr val="white">
                    <a:lumMod val="75000"/>
                  </a:prstClr>
                </a:solidFill>
                <a:latin typeface="Calibri" panose="020F0502020204030204"/>
              </a:rPr>
              <a:t>Source: Cornerstone Advisors: What’s Going on In Banking 2024</a:t>
            </a:r>
          </a:p>
        </p:txBody>
      </p:sp>
      <p:sp>
        <p:nvSpPr>
          <p:cNvPr id="3" name="TextBox 2">
            <a:extLst>
              <a:ext uri="{FF2B5EF4-FFF2-40B4-BE49-F238E27FC236}">
                <a16:creationId xmlns:a16="http://schemas.microsoft.com/office/drawing/2014/main" id="{F034B0B1-7333-CFD8-3F47-3FAFA722AEA0}"/>
              </a:ext>
            </a:extLst>
          </p:cNvPr>
          <p:cNvSpPr txBox="1"/>
          <p:nvPr/>
        </p:nvSpPr>
        <p:spPr>
          <a:xfrm>
            <a:off x="57947" y="6461140"/>
            <a:ext cx="5993372" cy="307777"/>
          </a:xfrm>
          <a:prstGeom prst="rect">
            <a:avLst/>
          </a:prstGeom>
          <a:noFill/>
        </p:spPr>
        <p:txBody>
          <a:bodyPr wrap="none" rtlCol="0">
            <a:spAutoFit/>
          </a:bodyPr>
          <a:lstStyle/>
          <a:p>
            <a:pPr defTabSz="914377">
              <a:defRPr/>
            </a:pPr>
            <a:r>
              <a:rPr lang="en-US" sz="1400">
                <a:solidFill>
                  <a:srgbClr val="E7E6E6">
                    <a:lumMod val="75000"/>
                  </a:srgbClr>
                </a:solidFill>
                <a:latin typeface="Times New Roman" panose="02020603050405020304" pitchFamily="18" charset="0"/>
                <a:cs typeface="Times New Roman" panose="02020603050405020304" pitchFamily="18" charset="0"/>
              </a:rPr>
              <a:t>©</a:t>
            </a:r>
            <a:r>
              <a:rPr lang="en-US" sz="1400">
                <a:solidFill>
                  <a:srgbClr val="E7E6E6">
                    <a:lumMod val="75000"/>
                  </a:srgbClr>
                </a:solidFill>
                <a:latin typeface="Verdana"/>
              </a:rPr>
              <a:t>2024 Corporate One Federal Credit Union. All Rights Reserved.</a:t>
            </a:r>
          </a:p>
        </p:txBody>
      </p:sp>
    </p:spTree>
    <p:extLst>
      <p:ext uri="{BB962C8B-B14F-4D97-AF65-F5344CB8AC3E}">
        <p14:creationId xmlns:p14="http://schemas.microsoft.com/office/powerpoint/2010/main" val="18590587"/>
      </p:ext>
    </p:extLst>
  </p:cSld>
  <p:clrMapOvr>
    <a:masterClrMapping/>
  </p:clrMapOvr>
</p:sld>
</file>

<file path=ppt/theme/theme1.xml><?xml version="1.0" encoding="utf-8"?>
<a:theme xmlns:a="http://schemas.openxmlformats.org/drawingml/2006/main" name="Office Theme">
  <a:themeElements>
    <a:clrScheme name="Custom 10">
      <a:dk1>
        <a:srgbClr val="1B3967"/>
      </a:dk1>
      <a:lt1>
        <a:srgbClr val="FFFFFF"/>
      </a:lt1>
      <a:dk2>
        <a:srgbClr val="1B3967"/>
      </a:dk2>
      <a:lt2>
        <a:srgbClr val="FFFFFF"/>
      </a:lt2>
      <a:accent1>
        <a:srgbClr val="00B188"/>
      </a:accent1>
      <a:accent2>
        <a:srgbClr val="99D9D9"/>
      </a:accent2>
      <a:accent3>
        <a:srgbClr val="006E47"/>
      </a:accent3>
      <a:accent4>
        <a:srgbClr val="B50938"/>
      </a:accent4>
      <a:accent5>
        <a:srgbClr val="303030"/>
      </a:accent5>
      <a:accent6>
        <a:srgbClr val="3580C3"/>
      </a:accent6>
      <a:hlink>
        <a:srgbClr val="99D9D9"/>
      </a:hlink>
      <a:folHlink>
        <a:srgbClr val="00B188"/>
      </a:folHlink>
    </a:clrScheme>
    <a:fontScheme name="Custom 1">
      <a:majorFont>
        <a:latin typeface="Gibson Medium"/>
        <a:ea typeface=""/>
        <a:cs typeface=""/>
      </a:majorFont>
      <a:minorFont>
        <a:latin typeface="Gibso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0">
      <a:dk1>
        <a:srgbClr val="1B3967"/>
      </a:dk1>
      <a:lt1>
        <a:srgbClr val="FFFFFF"/>
      </a:lt1>
      <a:dk2>
        <a:srgbClr val="1B3967"/>
      </a:dk2>
      <a:lt2>
        <a:srgbClr val="FFFFFF"/>
      </a:lt2>
      <a:accent1>
        <a:srgbClr val="00B188"/>
      </a:accent1>
      <a:accent2>
        <a:srgbClr val="99D9D9"/>
      </a:accent2>
      <a:accent3>
        <a:srgbClr val="006E47"/>
      </a:accent3>
      <a:accent4>
        <a:srgbClr val="B50938"/>
      </a:accent4>
      <a:accent5>
        <a:srgbClr val="303030"/>
      </a:accent5>
      <a:accent6>
        <a:srgbClr val="3580C3"/>
      </a:accent6>
      <a:hlink>
        <a:srgbClr val="99D9D9"/>
      </a:hlink>
      <a:folHlink>
        <a:srgbClr val="00B188"/>
      </a:folHlink>
    </a:clrScheme>
    <a:fontScheme name="Custom 1">
      <a:majorFont>
        <a:latin typeface="Gibson Medium"/>
        <a:ea typeface=""/>
        <a:cs typeface=""/>
      </a:majorFont>
      <a:minorFont>
        <a:latin typeface="Gibso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Sleek PowerPoint Template">
      <a:dk1>
        <a:sysClr val="windowText" lastClr="000000"/>
      </a:dk1>
      <a:lt1>
        <a:sysClr val="window" lastClr="FFFFFF"/>
      </a:lt1>
      <a:dk2>
        <a:srgbClr val="44546A"/>
      </a:dk2>
      <a:lt2>
        <a:srgbClr val="E7E6E6"/>
      </a:lt2>
      <a:accent1>
        <a:srgbClr val="BF0413"/>
      </a:accent1>
      <a:accent2>
        <a:srgbClr val="3FD5BA"/>
      </a:accent2>
      <a:accent3>
        <a:srgbClr val="A5A5A5"/>
      </a:accent3>
      <a:accent4>
        <a:srgbClr val="FFC000"/>
      </a:accent4>
      <a:accent5>
        <a:srgbClr val="5B9BD5"/>
      </a:accent5>
      <a:accent6>
        <a:srgbClr val="70AD47"/>
      </a:accent6>
      <a:hlink>
        <a:srgbClr val="0563C1"/>
      </a:hlink>
      <a:folHlink>
        <a:srgbClr val="954F72"/>
      </a:folHlink>
    </a:clrScheme>
    <a:fontScheme name="Sleek PowerPoint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D3DAF91318124A9BA3B11A92EFF844" ma:contentTypeVersion="18" ma:contentTypeDescription="Create a new document." ma:contentTypeScope="" ma:versionID="2d7a2154121d5e2e351f46096b5d5978">
  <xsd:schema xmlns:xsd="http://www.w3.org/2001/XMLSchema" xmlns:xs="http://www.w3.org/2001/XMLSchema" xmlns:p="http://schemas.microsoft.com/office/2006/metadata/properties" xmlns:ns2="3396210e-5e07-476f-bc1a-3285a14919ca" xmlns:ns3="032a32aa-41d9-4f11-b68c-173ac91f985e" targetNamespace="http://schemas.microsoft.com/office/2006/metadata/properties" ma:root="true" ma:fieldsID="2ebacec0f2f8aadf97db79d564a39910" ns2:_="" ns3:_="">
    <xsd:import namespace="3396210e-5e07-476f-bc1a-3285a14919ca"/>
    <xsd:import namespace="032a32aa-41d9-4f11-b68c-173ac91f98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6210e-5e07-476f-bc1a-3285a1491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d2c211-d01c-4f25-b721-fb3f26bc4a1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a32aa-41d9-4f11-b68c-173ac91f98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589a7-4186-4916-9da7-d70f7e99942b}" ma:internalName="TaxCatchAll" ma:showField="CatchAllData" ma:web="032a32aa-41d9-4f11-b68c-173ac91f9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32a32aa-41d9-4f11-b68c-173ac91f985e" xsi:nil="true"/>
    <lcf76f155ced4ddcb4097134ff3c332f xmlns="3396210e-5e07-476f-bc1a-3285a14919c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8760-9FAD-4027-AB6E-BAEE7AE26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6210e-5e07-476f-bc1a-3285a14919ca"/>
    <ds:schemaRef ds:uri="032a32aa-41d9-4f11-b68c-173ac91f9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B50872-77E4-4342-B636-111C1BB7F21A}">
  <ds:schemaRefs>
    <ds:schemaRef ds:uri="032a32aa-41d9-4f11-b68c-173ac91f985e"/>
    <ds:schemaRef ds:uri="3396210e-5e07-476f-bc1a-3285a14919ca"/>
    <ds:schemaRef ds:uri="d171f04e-d4c8-4379-a478-461f87a9589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29936A-6164-48CC-8A98-602CAAD36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6679</Words>
  <Application>Microsoft Office PowerPoint</Application>
  <PresentationFormat>Widescreen</PresentationFormat>
  <Paragraphs>498</Paragraphs>
  <Slides>30</Slides>
  <Notes>29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30</vt:i4>
      </vt:variant>
    </vt:vector>
  </HeadingPairs>
  <TitlesOfParts>
    <vt:vector size="51" baseType="lpstr">
      <vt:lpstr>Arial</vt:lpstr>
      <vt:lpstr>Avenir Book</vt:lpstr>
      <vt:lpstr>Calibri</vt:lpstr>
      <vt:lpstr>Courier New</vt:lpstr>
      <vt:lpstr>Gibson</vt:lpstr>
      <vt:lpstr>Gibson Book</vt:lpstr>
      <vt:lpstr>Gibson Light</vt:lpstr>
      <vt:lpstr>Gibson Medium</vt:lpstr>
      <vt:lpstr>Lato</vt:lpstr>
      <vt:lpstr>Playfair Display</vt:lpstr>
      <vt:lpstr>Segoe UI</vt:lpstr>
      <vt:lpstr>Symbol</vt:lpstr>
      <vt:lpstr>Tahoma</vt:lpstr>
      <vt:lpstr>Times New Roman</vt:lpstr>
      <vt:lpstr>TisaPro-Medi</vt:lpstr>
      <vt:lpstr>Verdana</vt:lpstr>
      <vt:lpstr>Wingdings</vt:lpstr>
      <vt:lpstr>Office Theme</vt:lpstr>
      <vt:lpstr>Custom Design</vt:lpstr>
      <vt:lpstr>2_Office Theme</vt:lpstr>
      <vt:lpstr>3_Office Theme</vt:lpstr>
      <vt:lpstr>Implementing RTP®</vt:lpstr>
      <vt:lpstr>Agenda</vt:lpstr>
      <vt:lpstr>PowerPoint Presentation</vt:lpstr>
      <vt:lpstr>Consumers are seeing what’s possible</vt:lpstr>
      <vt:lpstr>Volume continues to grow</vt:lpstr>
      <vt:lpstr>How RTP capabilities are being used today</vt:lpstr>
      <vt:lpstr>How RTP capabilities are being used today</vt:lpstr>
      <vt:lpstr>Volume between 5:00 p.m. and 7:00 a.m. ET</vt:lpstr>
      <vt:lpstr>RTP implementation plans</vt:lpstr>
      <vt:lpstr>PowerPoint Presentation</vt:lpstr>
      <vt:lpstr>Enabling immediate payment access</vt:lpstr>
      <vt:lpstr>Connecting to the Future </vt:lpstr>
      <vt:lpstr>TPSP implementation steps</vt:lpstr>
      <vt:lpstr>COPFCU and Abbey’s experience</vt:lpstr>
      <vt:lpstr>The FedNow Service implementation process</vt:lpstr>
      <vt:lpstr>Q&amp;A</vt:lpstr>
      <vt:lpstr>CU Corporate RTP</vt:lpstr>
      <vt:lpstr>Contact Us</vt:lpstr>
      <vt:lpstr>Immediate Payments: A continuous evolution</vt:lpstr>
      <vt:lpstr>What is Request for Pay (RfP)</vt:lpstr>
      <vt:lpstr>RfP process flow</vt:lpstr>
      <vt:lpstr>RfP example</vt:lpstr>
      <vt:lpstr>RfP benefits</vt:lpstr>
      <vt:lpstr>RfP use cases</vt:lpstr>
      <vt:lpstr>How RfP is being used today on RTP</vt:lpstr>
      <vt:lpstr>How RfP is being used today on FedNow</vt:lpstr>
      <vt:lpstr>RfP looking ahead</vt:lpstr>
      <vt:lpstr>Use case: Receiving and responding to RfPs</vt:lpstr>
      <vt:lpstr>Use case: Sending RfPs for loan payments</vt:lpstr>
      <vt:lpstr>Use case: Warranty businesses for RfP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Rutherford</dc:creator>
  <cp:lastModifiedBy>Alexandra Salvagni</cp:lastModifiedBy>
  <cp:revision>4</cp:revision>
  <dcterms:created xsi:type="dcterms:W3CDTF">2020-08-11T15:09:11Z</dcterms:created>
  <dcterms:modified xsi:type="dcterms:W3CDTF">2024-10-08T17:41:53Z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0x0101008ED3DAF91318124A9BA3B11A92EFF844</vt:lpwstr>
  </property>
  <property fmtid="{D5CDD505-2E9C-101B-9397-08002B2CF9AE}" pid="3" name="MediaServiceImageTags">
    <vt:lpwstr/>
  </property>
</Properties>
</file>